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Default Extension="fntdata" ContentType="application/x-fontdata"/>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_rels/presentation.xml.rels" ContentType="application/vnd.openxmlformats-package.relationships+xml"/>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theme/theme1.xml" ContentType="application/vnd.openxmlformats-officedocument.theme+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3.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9.xml.rels" ContentType="application/vnd.openxmlformats-package.relationships+xml"/>
  <Override PartName="/ppt/slideLayouts/_rels/slideLayout4.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10.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8.xml" ContentType="application/vnd.openxmlformats-officedocument.presentationml.slideLayout+xml"/>
  <Override PartName="/ppt/slideLayouts/slideLayout5.xml" ContentType="application/vnd.openxmlformats-officedocument.presentationml.slideLayout+xml"/>
  <Override PartName="/ppt/slideLayouts/slideLayout9.xml" ContentType="application/vnd.openxmlformats-officedocument.presentationml.slideLayout+xml"/>
  <Override PartName="/ppt/slides/_rels/slide7.xml.rels" ContentType="application/vnd.openxmlformats-package.relationships+xml"/>
  <Override PartName="/ppt/slides/_rels/slide6.xml.rels" ContentType="application/vnd.openxmlformats-package.relationships+xml"/>
  <Override PartName="/ppt/slides/_rels/slide19.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8.xml.rels" ContentType="application/vnd.openxmlformats-package.relationships+xml"/>
  <Override PartName="/ppt/slides/_rels/slide1.xml.rels" ContentType="application/vnd.openxmlformats-package.relationships+xml"/>
  <Override PartName="/ppt/slides/_rels/slide12.xml.rels" ContentType="application/vnd.openxmlformats-package.relationships+xml"/>
  <Override PartName="/ppt/slides/_rels/slide10.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17.xml.rels" ContentType="application/vnd.openxmlformats-package.relationships+xml"/>
  <Override PartName="/ppt/slides/_rels/slide8.xml.rels" ContentType="application/vnd.openxmlformats-package.relationships+xml"/>
  <Override PartName="/ppt/slides/_rels/slide4.xml.rels" ContentType="application/vnd.openxmlformats-package.relationships+xml"/>
  <Override PartName="/ppt/slides/_rels/slide15.xml.rels" ContentType="application/vnd.openxmlformats-package.relationships+xml"/>
  <Override PartName="/ppt/slides/_rels/slide5.xml.rels" ContentType="application/vnd.openxmlformats-package.relationships+xml"/>
  <Override PartName="/ppt/slides/_rels/slide16.xml.rels" ContentType="application/vnd.openxmlformats-package.relationships+xml"/>
  <Override PartName="/ppt/slides/_rels/slide3.xml.rels" ContentType="application/vnd.openxmlformats-package.relationships+xml"/>
  <Override PartName="/ppt/slides/slide12.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14.xml" ContentType="application/vnd.openxmlformats-officedocument.presentationml.slide+xml"/>
  <Override PartName="/ppt/slides/slide6.xml" ContentType="application/vnd.openxmlformats-officedocument.presentationml.slide+xml"/>
  <Override PartName="/ppt/slides/slide15.xml" ContentType="application/vnd.openxmlformats-officedocument.presentationml.slide+xml"/>
  <Override PartName="/ppt/slides/slide3.xml" ContentType="application/vnd.openxmlformats-officedocument.presentationml.slide+xml"/>
  <Override PartName="/ppt/slides/slide18.xml" ContentType="application/vnd.openxmlformats-officedocument.presentationml.slide+xml"/>
  <Override PartName="/ppt/slides/slide1.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3.xml" ContentType="application/vnd.openxmlformats-officedocument.presentationml.slide+xml"/>
  <Override PartName="/ppt/slides/slide9.xml" ContentType="application/vnd.openxmlformats-officedocument.presentationml.slide+xml"/>
  <Override PartName="/ppt/slides/slide4.xml" ContentType="application/vnd.openxmlformats-officedocument.presentationml.slide+xml"/>
  <Override PartName="/ppt/slides/slide11.xml" ContentType="application/vnd.openxmlformats-officedocument.presentationml.slide+xml"/>
  <Override PartName="/ppt/slides/slide19.xml" ContentType="application/vnd.openxmlformats-officedocument.presentationml.slide+xml"/>
  <Override PartName="/ppt/slides/slide5.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media/image1.emf" ContentType="image/x-emf"/>
  <Override PartName="/ppt/media/image4.png" ContentType="image/png"/>
  <Override PartName="/ppt/media/image2.emf" ContentType="image/x-emf"/>
  <Override PartName="/ppt/media/image5.png" ContentType="image/png"/>
  <Override PartName="/ppt/media/image6.png" ContentType="image/png"/>
  <Override PartName="/ppt/media/image3.png" ContentType="image/png"/>
  <Override PartName="/ppt/media/image10.png" ContentType="image/png"/>
  <Override PartName="/ppt/media/image7.png" ContentType="image/png"/>
  <Override PartName="/ppt/media/image8.png" ContentType="image/png"/>
  <Override PartName="/ppt/media/image9.png" ContentType="image/png"/>
  <Override PartName="/ppt/fonts/Font_1_FiraCode_Nerd_Font_Regular.fntdata" ContentType="application/x-fontdata"/>
  <Override PartName="/ppt/fonts/Font_2_FiraCode_Nerd_Font_Bold.fntdata" ContentType="application/x-fontdata"/>
  <Override PartName="/ppt/fonts/Font_3_Montserrat_Regular.fntdata" ContentType="application/x-fontdata"/>
  <Override PartName="/ppt/fonts/Font_4_Montserrat_Italic.fntdata" ContentType="application/x-fontdata"/>
  <Override PartName="/ppt/fonts/Font_5_Montserrat_BoldItalic.fntdata" ContentType="application/x-fontdata"/>
  <Override PartName="/ppt/fonts/Font_6_Noto_Sans_CJK_SC_Regular.fntdata" ContentType="application/x-fontdata"/>
  <Override PartName="/ppt/fonts/Font_7_Noto_Sans_CJK_SC_Bold.fntdata" ContentType="application/x-fontdata"/>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embedTrueTypeFonts="1">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Lst>
  <p:sldSz cx="9144000" cy="5143500"/>
  <p:notesSz cx="7559675" cy="10691813"/>
  <p:embeddedFontLst>
    <p:embeddedFont>
      <p:font typeface="FiraCode Nerd Font Light"/>
    </p:embeddedFont>
    <p:embeddedFont>
      <p:font typeface="FiraCode Nerd Font"/>
      <p:regular r:id="rId22"/>
      <p:bold r:id="rId23"/>
    </p:embeddedFont>
    <p:embeddedFont>
      <p:font typeface="Montserrat"/>
      <p:regular r:id="rId24"/>
      <p:italic r:id="rId25"/>
      <p:boldItalic r:id="rId26"/>
    </p:embeddedFont>
    <p:embeddedFont>
      <p:font typeface="Noto Sans CJK SC"/>
      <p:regular r:id="rId27"/>
      <p:bold r:id="rId28"/>
    </p:embeddedFont>
  </p:embeddedFontLst>
</p:presentation>
</file>

<file path=ppt/presProps.xml><?xml version="1.0" encoding="utf-8"?>
<p:presentationPr xmlns:a="http://schemas.openxmlformats.org/drawingml/2006/main" xmlns:p="http://schemas.openxmlformats.org/presentationml/2006/main" xmlns:r="http://schemas.openxmlformats.org/officeDocument/2006/relationships">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font" Target="fonts/Font_1_FiraCode_Nerd_Font_Regular.fntdata"/><Relationship Id="rId23" Type="http://schemas.openxmlformats.org/officeDocument/2006/relationships/font" Target="fonts/Font_2_FiraCode_Nerd_Font_Bold.fntdata"/><Relationship Id="rId24" Type="http://schemas.openxmlformats.org/officeDocument/2006/relationships/font" Target="fonts/Font_3_Montserrat_Regular.fntdata"/><Relationship Id="rId25" Type="http://schemas.openxmlformats.org/officeDocument/2006/relationships/font" Target="fonts/Font_4_Montserrat_Italic.fntdata"/><Relationship Id="rId26" Type="http://schemas.openxmlformats.org/officeDocument/2006/relationships/font" Target="fonts/Font_5_Montserrat_BoldItalic.fntdata"/><Relationship Id="rId27" Type="http://schemas.openxmlformats.org/officeDocument/2006/relationships/font" Target="fonts/Font_6_Noto_Sans_CJK_SC_Regular.fntdata"/><Relationship Id="rId28" Type="http://schemas.openxmlformats.org/officeDocument/2006/relationships/font" Target="fonts/Font_7_Noto_Sans_CJK_SC_Bold.fntdata"/><Relationship Id="rId29" Type="http://schemas.openxmlformats.org/officeDocument/2006/relationships/presProps" Target="presProps.xml"/>
</Relationships>
</file>

<file path=ppt/media/image1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bg>
      <p:bgPr>
        <a:solidFill>
          <a:schemeClr val="lt1"/>
        </a:solidFill>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490320" y="450000"/>
            <a:ext cx="6366960" cy="4089960"/>
          </a:xfrm>
          <a:prstGeom prst="rect">
            <a:avLst/>
          </a:prstGeom>
          <a:noFill/>
          <a:ln w="0">
            <a:noFill/>
          </a:ln>
        </p:spPr>
        <p:txBody>
          <a:bodyPr lIns="91440" rIns="91440" tIns="91440" bIns="91440" anchor="ctr">
            <a:normAutofit/>
          </a:bodyPr>
          <a:p>
            <a:pPr indent="0">
              <a:lnSpc>
                <a:spcPct val="100000"/>
              </a:lnSpc>
              <a:buNone/>
              <a:tabLst>
                <a:tab algn="l" pos="0"/>
              </a:tabLst>
            </a:pPr>
            <a:r>
              <a:rPr b="0" lang="fr-FR" sz="4800" strike="noStrike" u="none">
                <a:solidFill>
                  <a:srgbClr val="000000"/>
                </a:solidFill>
                <a:effectLst/>
                <a:uFillTx/>
                <a:latin typeface="Arial"/>
              </a:rPr>
              <a:t>Click to edit the title text format</a:t>
            </a:r>
            <a:endParaRPr b="0" lang="fr-FR" sz="4800" strike="noStrike" u="none">
              <a:solidFill>
                <a:srgbClr val="000000"/>
              </a:solidFill>
              <a:effectLst/>
              <a:uFillTx/>
              <a:latin typeface="Arial"/>
            </a:endParaRPr>
          </a:p>
        </p:txBody>
      </p:sp>
      <p:sp>
        <p:nvSpPr>
          <p:cNvPr id="3" name="PlaceHolder 2"/>
          <p:cNvSpPr>
            <a:spLocks noGrp="1"/>
          </p:cNvSpPr>
          <p:nvPr>
            <p:ph type="sldNum" idx="1"/>
          </p:nvPr>
        </p:nvSpPr>
        <p:spPr>
          <a:xfrm>
            <a:off x="8472600" y="4663080"/>
            <a:ext cx="547920" cy="392760"/>
          </a:xfrm>
          <a:prstGeom prst="rect">
            <a:avLst/>
          </a:prstGeom>
          <a:noFill/>
          <a:ln w="0">
            <a:noFill/>
          </a:ln>
        </p:spPr>
        <p:txBody>
          <a:bodyPr lIns="91440" rIns="91440" tIns="91440" bIns="91440" anchor="ctr">
            <a:normAutofit/>
          </a:bodyPr>
          <a:lstStyle>
            <a:lvl1pPr indent="0" algn="r">
              <a:lnSpc>
                <a:spcPct val="100000"/>
              </a:lnSpc>
              <a:buNone/>
              <a:tabLst>
                <a:tab algn="l" pos="0"/>
              </a:tabLst>
              <a:defRPr b="0" lang="fr" sz="1000" strike="noStrike" u="none">
                <a:solidFill>
                  <a:schemeClr val="dk2"/>
                </a:solidFill>
                <a:effectLst/>
                <a:uFillTx/>
                <a:latin typeface="Arial"/>
                <a:ea typeface="Arial"/>
              </a:defRPr>
            </a:lvl1pPr>
          </a:lstStyle>
          <a:p>
            <a:pPr indent="0" algn="r">
              <a:lnSpc>
                <a:spcPct val="100000"/>
              </a:lnSpc>
              <a:buNone/>
              <a:tabLst>
                <a:tab algn="l" pos="0"/>
              </a:tabLst>
            </a:pPr>
            <a:fld id="{6EF6F66D-10E9-4E76-8AF9-DEF25B6F4AAD}" type="slidenum">
              <a:rPr b="0" lang="fr" sz="1000" strike="noStrike" u="none">
                <a:solidFill>
                  <a:schemeClr val="dk2"/>
                </a:solidFill>
                <a:effectLst/>
                <a:uFillTx/>
                <a:latin typeface="Arial"/>
                <a:ea typeface="Arial"/>
              </a:rPr>
              <a:t>&lt;number&gt;</a:t>
            </a:fld>
            <a:endParaRPr b="0" lang="fr-FR" sz="1000" strike="noStrike" u="none">
              <a:solidFill>
                <a:srgbClr val="000000"/>
              </a:solidFill>
              <a:effectLst/>
              <a:uFillTx/>
              <a:latin typeface="Times New Roman"/>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bg>
      <p:bgPr>
        <a:solidFill>
          <a:schemeClr val="lt1"/>
        </a:solidFill>
      </p:bgPr>
    </p:bg>
    <p:spTree>
      <p:nvGrpSpPr>
        <p:cNvPr id="1" name=""/>
        <p:cNvGrpSpPr/>
        <p:nvPr/>
      </p:nvGrpSpPr>
      <p:grpSpPr>
        <a:xfrm>
          <a:off x="0" y="0"/>
          <a:ext cx="0" cy="0"/>
          <a:chOff x="0" y="0"/>
          <a:chExt cx="0" cy="0"/>
        </a:xfrm>
      </p:grpSpPr>
      <p:sp>
        <p:nvSpPr>
          <p:cNvPr id="26" name="PlaceHolder 1"/>
          <p:cNvSpPr>
            <a:spLocks noGrp="1"/>
          </p:cNvSpPr>
          <p:nvPr>
            <p:ph type="title"/>
          </p:nvPr>
        </p:nvSpPr>
        <p:spPr>
          <a:xfrm>
            <a:off x="311760" y="444960"/>
            <a:ext cx="8519760" cy="572040"/>
          </a:xfrm>
          <a:prstGeom prst="rect">
            <a:avLst/>
          </a:prstGeom>
          <a:noFill/>
          <a:ln w="0">
            <a:noFill/>
          </a:ln>
        </p:spPr>
        <p:txBody>
          <a:bodyPr lIns="91440" rIns="91440" tIns="91440" bIns="91440" anchor="t">
            <a:normAutofit lnSpcReduction="9999"/>
          </a:bodyPr>
          <a:p>
            <a:pPr indent="0">
              <a:lnSpc>
                <a:spcPct val="100000"/>
              </a:lnSpc>
              <a:buNone/>
              <a:tabLst>
                <a:tab algn="l" pos="0"/>
              </a:tabLst>
            </a:pPr>
            <a:r>
              <a:rPr b="0" lang="fr-FR" sz="2800" strike="noStrike" u="none">
                <a:solidFill>
                  <a:srgbClr val="000000"/>
                </a:solidFill>
                <a:effectLst/>
                <a:uFillTx/>
                <a:latin typeface="Arial"/>
              </a:rPr>
              <a:t>Click to edit the title text format</a:t>
            </a:r>
            <a:endParaRPr b="0" lang="fr-FR" sz="2800" strike="noStrike" u="none">
              <a:solidFill>
                <a:srgbClr val="000000"/>
              </a:solidFill>
              <a:effectLst/>
              <a:uFillTx/>
              <a:latin typeface="Arial"/>
            </a:endParaRPr>
          </a:p>
        </p:txBody>
      </p:sp>
      <p:sp>
        <p:nvSpPr>
          <p:cNvPr id="27" name="PlaceHolder 2"/>
          <p:cNvSpPr>
            <a:spLocks noGrp="1"/>
          </p:cNvSpPr>
          <p:nvPr>
            <p:ph type="sldNum" idx="10"/>
          </p:nvPr>
        </p:nvSpPr>
        <p:spPr>
          <a:xfrm>
            <a:off x="8472600" y="4663080"/>
            <a:ext cx="547920" cy="392760"/>
          </a:xfrm>
          <a:prstGeom prst="rect">
            <a:avLst/>
          </a:prstGeom>
          <a:noFill/>
          <a:ln w="0">
            <a:noFill/>
          </a:ln>
        </p:spPr>
        <p:txBody>
          <a:bodyPr lIns="91440" rIns="91440" tIns="91440" bIns="91440" anchor="ctr">
            <a:normAutofit/>
          </a:bodyPr>
          <a:lstStyle>
            <a:lvl1pPr indent="0" algn="r">
              <a:lnSpc>
                <a:spcPct val="100000"/>
              </a:lnSpc>
              <a:buNone/>
              <a:tabLst>
                <a:tab algn="l" pos="0"/>
              </a:tabLst>
              <a:defRPr b="0" lang="fr" sz="1000" strike="noStrike" u="none">
                <a:solidFill>
                  <a:schemeClr val="dk2"/>
                </a:solidFill>
                <a:effectLst/>
                <a:uFillTx/>
                <a:latin typeface="Arial"/>
                <a:ea typeface="Arial"/>
              </a:defRPr>
            </a:lvl1pPr>
          </a:lstStyle>
          <a:p>
            <a:pPr indent="0" algn="r">
              <a:lnSpc>
                <a:spcPct val="100000"/>
              </a:lnSpc>
              <a:buNone/>
              <a:tabLst>
                <a:tab algn="l" pos="0"/>
              </a:tabLst>
            </a:pPr>
            <a:fld id="{B4037304-ECF4-43D0-99C8-1AFFDA7E3019}" type="slidenum">
              <a:rPr b="0" lang="fr" sz="1000" strike="noStrike" u="none">
                <a:solidFill>
                  <a:schemeClr val="dk2"/>
                </a:solidFill>
                <a:effectLst/>
                <a:uFillTx/>
                <a:latin typeface="Arial"/>
                <a:ea typeface="Arial"/>
              </a:rPr>
              <a:t>&lt;number&gt;</a:t>
            </a:fld>
            <a:endParaRPr b="0" lang="fr-FR" sz="1000" strike="noStrike" u="none">
              <a:solidFill>
                <a:srgbClr val="000000"/>
              </a:solidFill>
              <a:effectLst/>
              <a:uFillTx/>
              <a:latin typeface="Times New Roman"/>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bg>
      <p:bgPr>
        <a:solidFill>
          <a:schemeClr val="lt1"/>
        </a:solidFill>
      </p:bgPr>
    </p:bg>
    <p:spTree>
      <p:nvGrpSpPr>
        <p:cNvPr id="1" name=""/>
        <p:cNvGrpSpPr/>
        <p:nvPr/>
      </p:nvGrpSpPr>
      <p:grpSpPr>
        <a:xfrm>
          <a:off x="0" y="0"/>
          <a:ext cx="0" cy="0"/>
          <a:chOff x="0" y="0"/>
          <a:chExt cx="0" cy="0"/>
        </a:xfrm>
      </p:grpSpPr>
      <p:sp>
        <p:nvSpPr>
          <p:cNvPr id="28" name="PlaceHolder 1"/>
          <p:cNvSpPr>
            <a:spLocks noGrp="1"/>
          </p:cNvSpPr>
          <p:nvPr>
            <p:ph type="title"/>
          </p:nvPr>
        </p:nvSpPr>
        <p:spPr>
          <a:xfrm>
            <a:off x="311760" y="555480"/>
            <a:ext cx="2807280" cy="754920"/>
          </a:xfrm>
          <a:prstGeom prst="rect">
            <a:avLst/>
          </a:prstGeom>
          <a:noFill/>
          <a:ln w="0">
            <a:noFill/>
          </a:ln>
        </p:spPr>
        <p:txBody>
          <a:bodyPr lIns="91440" rIns="91440" tIns="91440" bIns="91440" anchor="b">
            <a:normAutofit fontScale="85000" lnSpcReduction="9999"/>
          </a:bodyPr>
          <a:p>
            <a:pPr indent="0">
              <a:lnSpc>
                <a:spcPct val="100000"/>
              </a:lnSpc>
              <a:buNone/>
              <a:tabLst>
                <a:tab algn="l" pos="0"/>
              </a:tabLst>
            </a:pPr>
            <a:r>
              <a:rPr b="0" lang="fr-FR" sz="2400" strike="noStrike" u="none">
                <a:solidFill>
                  <a:srgbClr val="000000"/>
                </a:solidFill>
                <a:effectLst/>
                <a:uFillTx/>
                <a:latin typeface="Arial"/>
              </a:rPr>
              <a:t>Click to edit the title text format</a:t>
            </a:r>
            <a:endParaRPr b="0" lang="fr-FR" sz="2400" strike="noStrike" u="none">
              <a:solidFill>
                <a:srgbClr val="000000"/>
              </a:solidFill>
              <a:effectLst/>
              <a:uFillTx/>
              <a:latin typeface="Arial"/>
            </a:endParaRPr>
          </a:p>
        </p:txBody>
      </p:sp>
      <p:sp>
        <p:nvSpPr>
          <p:cNvPr id="29" name="PlaceHolder 2"/>
          <p:cNvSpPr>
            <a:spLocks noGrp="1"/>
          </p:cNvSpPr>
          <p:nvPr>
            <p:ph type="body"/>
          </p:nvPr>
        </p:nvSpPr>
        <p:spPr>
          <a:xfrm>
            <a:off x="311760" y="1389600"/>
            <a:ext cx="2807280" cy="3178800"/>
          </a:xfrm>
          <a:prstGeom prst="rect">
            <a:avLst/>
          </a:prstGeom>
          <a:noFill/>
          <a:ln w="0">
            <a:noFill/>
          </a:ln>
        </p:spPr>
        <p:txBody>
          <a:bodyPr lIns="91440" rIns="91440" tIns="91440" bIns="91440" anchor="t">
            <a:normAutofit fontScale="32500" lnSpcReduction="19999"/>
          </a:bodyPr>
          <a:p>
            <a:pPr marL="432000" indent="-324000">
              <a:lnSpc>
                <a:spcPct val="100000"/>
              </a:lnSpc>
              <a:spcBef>
                <a:spcPts val="1417"/>
              </a:spcBef>
              <a:buClr>
                <a:srgbClr val="000000"/>
              </a:buClr>
              <a:buSzPct val="45000"/>
              <a:buFont typeface="Wingdings" charset="2"/>
              <a:buChar char=""/>
            </a:pPr>
            <a:r>
              <a:rPr b="0" lang="fr-FR" sz="1200" strike="noStrike" u="none">
                <a:solidFill>
                  <a:srgbClr val="000000"/>
                </a:solidFill>
                <a:effectLst/>
                <a:uFillTx/>
                <a:latin typeface="Arial"/>
              </a:rPr>
              <a:t>Click to edit the outline text format</a:t>
            </a:r>
            <a:endParaRPr b="0" lang="fr-FR" sz="1200" strike="noStrike" u="none">
              <a:solidFill>
                <a:srgbClr val="000000"/>
              </a:solidFill>
              <a:effectLst/>
              <a:uFillTx/>
              <a:latin typeface="Arial"/>
            </a:endParaRPr>
          </a:p>
          <a:p>
            <a:pPr lvl="1" marL="864000" indent="-324000">
              <a:lnSpc>
                <a:spcPct val="100000"/>
              </a:lnSpc>
              <a:spcBef>
                <a:spcPts val="1134"/>
              </a:spcBef>
              <a:buClr>
                <a:srgbClr val="000000"/>
              </a:buClr>
              <a:buSzPct val="75000"/>
              <a:buFont typeface="Symbol" charset="2"/>
              <a:buChar char=""/>
            </a:pPr>
            <a:r>
              <a:rPr b="0" lang="fr-FR" sz="1200" strike="noStrike" u="none">
                <a:solidFill>
                  <a:srgbClr val="000000"/>
                </a:solidFill>
                <a:effectLst/>
                <a:uFillTx/>
                <a:latin typeface="Arial"/>
              </a:rPr>
              <a:t>Second Outline Level</a:t>
            </a:r>
            <a:endParaRPr b="0" lang="fr-FR" sz="1200" strike="noStrike" u="none">
              <a:solidFill>
                <a:srgbClr val="000000"/>
              </a:solidFill>
              <a:effectLst/>
              <a:uFillTx/>
              <a:latin typeface="Arial"/>
            </a:endParaRPr>
          </a:p>
          <a:p>
            <a:pPr lvl="2" marL="1296000" indent="-288000">
              <a:lnSpc>
                <a:spcPct val="100000"/>
              </a:lnSpc>
              <a:spcBef>
                <a:spcPts val="850"/>
              </a:spcBef>
              <a:buClr>
                <a:srgbClr val="000000"/>
              </a:buClr>
              <a:buSzPct val="45000"/>
              <a:buFont typeface="Wingdings" charset="2"/>
              <a:buChar char=""/>
            </a:pPr>
            <a:r>
              <a:rPr b="0" lang="fr-FR" sz="1200" strike="noStrike" u="none">
                <a:solidFill>
                  <a:srgbClr val="000000"/>
                </a:solidFill>
                <a:effectLst/>
                <a:uFillTx/>
                <a:latin typeface="Arial"/>
              </a:rPr>
              <a:t>Third Outline Level</a:t>
            </a:r>
            <a:endParaRPr b="0" lang="fr-FR" sz="1200" strike="noStrike" u="none">
              <a:solidFill>
                <a:srgbClr val="000000"/>
              </a:solidFill>
              <a:effectLst/>
              <a:uFillTx/>
              <a:latin typeface="Arial"/>
            </a:endParaRPr>
          </a:p>
          <a:p>
            <a:pPr lvl="3" marL="1728000" indent="-216000">
              <a:lnSpc>
                <a:spcPct val="100000"/>
              </a:lnSpc>
              <a:spcBef>
                <a:spcPts val="567"/>
              </a:spcBef>
              <a:buClr>
                <a:srgbClr val="000000"/>
              </a:buClr>
              <a:buSzPct val="75000"/>
              <a:buFont typeface="Symbol" charset="2"/>
              <a:buChar char=""/>
            </a:pPr>
            <a:r>
              <a:rPr b="0" lang="fr-FR" sz="1200" strike="noStrike" u="none">
                <a:solidFill>
                  <a:srgbClr val="000000"/>
                </a:solidFill>
                <a:effectLst/>
                <a:uFillTx/>
                <a:latin typeface="Arial"/>
              </a:rPr>
              <a:t>Fourth Outline Level</a:t>
            </a:r>
            <a:endParaRPr b="0" lang="fr-FR" sz="1200" strike="noStrike" u="none">
              <a:solidFill>
                <a:srgbClr val="000000"/>
              </a:solidFill>
              <a:effectLst/>
              <a:uFillTx/>
              <a:latin typeface="Arial"/>
            </a:endParaRPr>
          </a:p>
          <a:p>
            <a:pPr lvl="4" marL="2160000" indent="-216000">
              <a:lnSpc>
                <a:spcPct val="100000"/>
              </a:lnSpc>
              <a:spcBef>
                <a:spcPts val="283"/>
              </a:spcBef>
              <a:buClr>
                <a:srgbClr val="000000"/>
              </a:buClr>
              <a:buSzPct val="45000"/>
              <a:buFont typeface="Wingdings" charset="2"/>
              <a:buChar char=""/>
            </a:pPr>
            <a:r>
              <a:rPr b="0" lang="fr-FR" sz="1200" strike="noStrike" u="none">
                <a:solidFill>
                  <a:srgbClr val="000000"/>
                </a:solidFill>
                <a:effectLst/>
                <a:uFillTx/>
                <a:latin typeface="Arial"/>
              </a:rPr>
              <a:t>Fifth Outline Level</a:t>
            </a:r>
            <a:endParaRPr b="0" lang="fr-FR" sz="1200" strike="noStrike" u="none">
              <a:solidFill>
                <a:srgbClr val="000000"/>
              </a:solidFill>
              <a:effectLst/>
              <a:uFillTx/>
              <a:latin typeface="Arial"/>
            </a:endParaRPr>
          </a:p>
          <a:p>
            <a:pPr lvl="5" marL="2592000" indent="-216000">
              <a:lnSpc>
                <a:spcPct val="100000"/>
              </a:lnSpc>
              <a:spcBef>
                <a:spcPts val="283"/>
              </a:spcBef>
              <a:buClr>
                <a:srgbClr val="000000"/>
              </a:buClr>
              <a:buSzPct val="45000"/>
              <a:buFont typeface="Wingdings" charset="2"/>
              <a:buChar char=""/>
            </a:pPr>
            <a:r>
              <a:rPr b="0" lang="fr-FR" sz="1200" strike="noStrike" u="none">
                <a:solidFill>
                  <a:srgbClr val="000000"/>
                </a:solidFill>
                <a:effectLst/>
                <a:uFillTx/>
                <a:latin typeface="Arial"/>
              </a:rPr>
              <a:t>Sixth Outline Level</a:t>
            </a:r>
            <a:endParaRPr b="0" lang="fr-FR" sz="1200" strike="noStrike" u="none">
              <a:solidFill>
                <a:srgbClr val="000000"/>
              </a:solidFill>
              <a:effectLst/>
              <a:uFillTx/>
              <a:latin typeface="Arial"/>
            </a:endParaRPr>
          </a:p>
          <a:p>
            <a:pPr lvl="6" marL="3024000" indent="-216000">
              <a:lnSpc>
                <a:spcPct val="100000"/>
              </a:lnSpc>
              <a:spcBef>
                <a:spcPts val="283"/>
              </a:spcBef>
              <a:buClr>
                <a:srgbClr val="000000"/>
              </a:buClr>
              <a:buSzPct val="45000"/>
              <a:buFont typeface="Wingdings" charset="2"/>
              <a:buChar char=""/>
            </a:pPr>
            <a:r>
              <a:rPr b="0" lang="fr-FR" sz="1200" strike="noStrike" u="none">
                <a:solidFill>
                  <a:srgbClr val="000000"/>
                </a:solidFill>
                <a:effectLst/>
                <a:uFillTx/>
                <a:latin typeface="Arial"/>
              </a:rPr>
              <a:t>Seventh Outline Level</a:t>
            </a:r>
            <a:endParaRPr b="0" lang="fr-FR" sz="1200" strike="noStrike" u="none">
              <a:solidFill>
                <a:srgbClr val="000000"/>
              </a:solidFill>
              <a:effectLst/>
              <a:uFillTx/>
              <a:latin typeface="Arial"/>
            </a:endParaRPr>
          </a:p>
        </p:txBody>
      </p:sp>
      <p:sp>
        <p:nvSpPr>
          <p:cNvPr id="30" name="PlaceHolder 3"/>
          <p:cNvSpPr>
            <a:spLocks noGrp="1"/>
          </p:cNvSpPr>
          <p:nvPr>
            <p:ph type="sldNum" idx="11"/>
          </p:nvPr>
        </p:nvSpPr>
        <p:spPr>
          <a:xfrm>
            <a:off x="8472600" y="4663080"/>
            <a:ext cx="547920" cy="392760"/>
          </a:xfrm>
          <a:prstGeom prst="rect">
            <a:avLst/>
          </a:prstGeom>
          <a:noFill/>
          <a:ln w="0">
            <a:noFill/>
          </a:ln>
        </p:spPr>
        <p:txBody>
          <a:bodyPr lIns="91440" rIns="91440" tIns="91440" bIns="91440" anchor="ctr">
            <a:normAutofit/>
          </a:bodyPr>
          <a:lstStyle>
            <a:lvl1pPr indent="0" algn="r">
              <a:lnSpc>
                <a:spcPct val="100000"/>
              </a:lnSpc>
              <a:buNone/>
              <a:tabLst>
                <a:tab algn="l" pos="0"/>
              </a:tabLst>
              <a:defRPr b="0" lang="fr" sz="1000" strike="noStrike" u="none">
                <a:solidFill>
                  <a:schemeClr val="dk2"/>
                </a:solidFill>
                <a:effectLst/>
                <a:uFillTx/>
                <a:latin typeface="Arial"/>
                <a:ea typeface="Arial"/>
              </a:defRPr>
            </a:lvl1pPr>
          </a:lstStyle>
          <a:p>
            <a:pPr indent="0" algn="r">
              <a:lnSpc>
                <a:spcPct val="100000"/>
              </a:lnSpc>
              <a:buNone/>
              <a:tabLst>
                <a:tab algn="l" pos="0"/>
              </a:tabLst>
            </a:pPr>
            <a:fld id="{908F0B6D-A56E-4098-A24E-F8946E78D27D}" type="slidenum">
              <a:rPr b="0" lang="fr" sz="1000" strike="noStrike" u="none">
                <a:solidFill>
                  <a:schemeClr val="dk2"/>
                </a:solidFill>
                <a:effectLst/>
                <a:uFillTx/>
                <a:latin typeface="Arial"/>
                <a:ea typeface="Arial"/>
              </a:rPr>
              <a:t>&lt;number&gt;</a:t>
            </a:fld>
            <a:endParaRPr b="0" lang="fr-FR" sz="1000" strike="noStrike" u="none">
              <a:solidFill>
                <a:srgbClr val="000000"/>
              </a:solidFill>
              <a:effectLst/>
              <a:uFillTx/>
              <a:latin typeface="Times New Roman"/>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bg>
      <p:bgPr>
        <a:solidFill>
          <a:schemeClr val="lt1"/>
        </a:solidFill>
      </p:bgPr>
    </p:bg>
    <p:spTree>
      <p:nvGrpSpPr>
        <p:cNvPr id="1" name=""/>
        <p:cNvGrpSpPr/>
        <p:nvPr/>
      </p:nvGrpSpPr>
      <p:grpSpPr>
        <a:xfrm>
          <a:off x="0" y="0"/>
          <a:ext cx="0" cy="0"/>
          <a:chOff x="0" y="0"/>
          <a:chExt cx="0" cy="0"/>
        </a:xfrm>
      </p:grpSpPr>
      <p:sp>
        <p:nvSpPr>
          <p:cNvPr id="4" name="Google Shape;36;p17"/>
          <p:cNvSpPr/>
          <p:nvPr/>
        </p:nvSpPr>
        <p:spPr>
          <a:xfrm>
            <a:off x="4572000" y="0"/>
            <a:ext cx="4571280" cy="5142960"/>
          </a:xfrm>
          <a:prstGeom prst="rect">
            <a:avLst/>
          </a:prstGeom>
          <a:solidFill>
            <a:schemeClr val="lt2"/>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fr-FR" sz="1400" strike="noStrike" u="none">
              <a:solidFill>
                <a:srgbClr val="000000"/>
              </a:solidFill>
              <a:effectLst/>
              <a:uFillTx/>
              <a:latin typeface="Arial"/>
              <a:ea typeface="Arial"/>
            </a:endParaRPr>
          </a:p>
        </p:txBody>
      </p:sp>
      <p:sp>
        <p:nvSpPr>
          <p:cNvPr id="5" name="PlaceHolder 1"/>
          <p:cNvSpPr>
            <a:spLocks noGrp="1"/>
          </p:cNvSpPr>
          <p:nvPr>
            <p:ph type="title"/>
          </p:nvPr>
        </p:nvSpPr>
        <p:spPr>
          <a:xfrm>
            <a:off x="265680" y="1233000"/>
            <a:ext cx="4044600" cy="1481760"/>
          </a:xfrm>
          <a:prstGeom prst="rect">
            <a:avLst/>
          </a:prstGeom>
          <a:noFill/>
          <a:ln w="0">
            <a:noFill/>
          </a:ln>
        </p:spPr>
        <p:txBody>
          <a:bodyPr lIns="91440" rIns="91440" tIns="91440" bIns="91440" anchor="b">
            <a:normAutofit/>
          </a:bodyPr>
          <a:p>
            <a:pPr indent="0">
              <a:lnSpc>
                <a:spcPct val="100000"/>
              </a:lnSpc>
              <a:buNone/>
              <a:tabLst>
                <a:tab algn="l" pos="0"/>
              </a:tabLst>
            </a:pPr>
            <a:r>
              <a:rPr b="0" lang="fr-FR" sz="4200" strike="noStrike" u="none">
                <a:solidFill>
                  <a:srgbClr val="000000"/>
                </a:solidFill>
                <a:effectLst/>
                <a:uFillTx/>
                <a:latin typeface="Arial"/>
              </a:rPr>
              <a:t>Click to edit the title text format</a:t>
            </a:r>
            <a:endParaRPr b="0" lang="fr-FR" sz="4200" strike="noStrike" u="none">
              <a:solidFill>
                <a:srgbClr val="000000"/>
              </a:solidFill>
              <a:effectLst/>
              <a:uFillTx/>
              <a:latin typeface="Arial"/>
            </a:endParaRPr>
          </a:p>
        </p:txBody>
      </p:sp>
      <p:sp>
        <p:nvSpPr>
          <p:cNvPr id="6" name="PlaceHolder 2"/>
          <p:cNvSpPr>
            <a:spLocks noGrp="1"/>
          </p:cNvSpPr>
          <p:nvPr>
            <p:ph type="body"/>
          </p:nvPr>
        </p:nvSpPr>
        <p:spPr>
          <a:xfrm>
            <a:off x="4939560" y="723960"/>
            <a:ext cx="3836160" cy="3694320"/>
          </a:xfrm>
          <a:prstGeom prst="rect">
            <a:avLst/>
          </a:prstGeom>
          <a:noFill/>
          <a:ln w="0">
            <a:noFill/>
          </a:ln>
        </p:spPr>
        <p:txBody>
          <a:bodyPr lIns="91440" rIns="91440" tIns="91440" bIns="91440" anchor="ctr">
            <a:normAutofit fontScale="85000" lnSpcReduction="9999"/>
          </a:bodyPr>
          <a:p>
            <a:pPr marL="432000" indent="-324000">
              <a:lnSpc>
                <a:spcPct val="100000"/>
              </a:lnSpc>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lnSpc>
                <a:spcPct val="100000"/>
              </a:lnSpc>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lnSpc>
                <a:spcPct val="100000"/>
              </a:lnSpc>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lnSpc>
                <a:spcPct val="100000"/>
              </a:lnSpc>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lnSpc>
                <a:spcPct val="100000"/>
              </a:lnSpc>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lnSpc>
                <a:spcPct val="100000"/>
              </a:lnSpc>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lnSpc>
                <a:spcPct val="100000"/>
              </a:lnSpc>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7" name="PlaceHolder 3"/>
          <p:cNvSpPr>
            <a:spLocks noGrp="1"/>
          </p:cNvSpPr>
          <p:nvPr>
            <p:ph type="sldNum" idx="2"/>
          </p:nvPr>
        </p:nvSpPr>
        <p:spPr>
          <a:xfrm>
            <a:off x="8472600" y="4663080"/>
            <a:ext cx="547920" cy="392760"/>
          </a:xfrm>
          <a:prstGeom prst="rect">
            <a:avLst/>
          </a:prstGeom>
          <a:noFill/>
          <a:ln w="0">
            <a:noFill/>
          </a:ln>
        </p:spPr>
        <p:txBody>
          <a:bodyPr lIns="91440" rIns="91440" tIns="91440" bIns="91440" anchor="ctr">
            <a:normAutofit/>
          </a:bodyPr>
          <a:lstStyle>
            <a:lvl1pPr indent="0" algn="r">
              <a:lnSpc>
                <a:spcPct val="100000"/>
              </a:lnSpc>
              <a:buNone/>
              <a:tabLst>
                <a:tab algn="l" pos="0"/>
              </a:tabLst>
              <a:defRPr b="0" lang="fr" sz="1000" strike="noStrike" u="none">
                <a:solidFill>
                  <a:schemeClr val="dk2"/>
                </a:solidFill>
                <a:effectLst/>
                <a:uFillTx/>
                <a:latin typeface="Arial"/>
                <a:ea typeface="Arial"/>
              </a:defRPr>
            </a:lvl1pPr>
          </a:lstStyle>
          <a:p>
            <a:pPr indent="0" algn="r">
              <a:lnSpc>
                <a:spcPct val="100000"/>
              </a:lnSpc>
              <a:buNone/>
              <a:tabLst>
                <a:tab algn="l" pos="0"/>
              </a:tabLst>
            </a:pPr>
            <a:fld id="{2C799608-6039-416E-A645-21C256F8EE51}" type="slidenum">
              <a:rPr b="0" lang="fr" sz="1000" strike="noStrike" u="none">
                <a:solidFill>
                  <a:schemeClr val="dk2"/>
                </a:solidFill>
                <a:effectLst/>
                <a:uFillTx/>
                <a:latin typeface="Arial"/>
                <a:ea typeface="Arial"/>
              </a:rPr>
              <a:t>&lt;number&gt;</a:t>
            </a:fld>
            <a:endParaRPr b="0" lang="fr-FR" sz="1000" strike="noStrike" u="none">
              <a:solidFill>
                <a:srgbClr val="000000"/>
              </a:solidFill>
              <a:effectLst/>
              <a:uFillTx/>
              <a:latin typeface="Times New Roman"/>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bg>
      <p:bgPr>
        <a:solidFill>
          <a:schemeClr val="lt1"/>
        </a:solidFill>
      </p:bgPr>
    </p:bg>
    <p:spTree>
      <p:nvGrpSpPr>
        <p:cNvPr id="1" name=""/>
        <p:cNvGrpSpPr/>
        <p:nvPr/>
      </p:nvGrpSpPr>
      <p:grpSpPr>
        <a:xfrm>
          <a:off x="0" y="0"/>
          <a:ext cx="0" cy="0"/>
          <a:chOff x="0" y="0"/>
          <a:chExt cx="0" cy="0"/>
        </a:xfrm>
      </p:grpSpPr>
      <p:sp>
        <p:nvSpPr>
          <p:cNvPr id="8" name="PlaceHolder 1"/>
          <p:cNvSpPr>
            <a:spLocks noGrp="1"/>
          </p:cNvSpPr>
          <p:nvPr>
            <p:ph type="body"/>
          </p:nvPr>
        </p:nvSpPr>
        <p:spPr>
          <a:xfrm>
            <a:off x="311760" y="4230720"/>
            <a:ext cx="5997960" cy="604440"/>
          </a:xfrm>
          <a:prstGeom prst="rect">
            <a:avLst/>
          </a:prstGeom>
          <a:noFill/>
          <a:ln w="0">
            <a:noFill/>
          </a:ln>
        </p:spPr>
        <p:txBody>
          <a:bodyPr lIns="91440" rIns="91440" tIns="91440" bIns="91440" anchor="ctr">
            <a:normAutofit fontScale="25000" lnSpcReduction="19999"/>
          </a:bodyPr>
          <a:p>
            <a:pPr marL="432000" indent="-324000">
              <a:lnSpc>
                <a:spcPct val="100000"/>
              </a:lnSpc>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lnSpc>
                <a:spcPct val="100000"/>
              </a:lnSpc>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lnSpc>
                <a:spcPct val="100000"/>
              </a:lnSpc>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lnSpc>
                <a:spcPct val="100000"/>
              </a:lnSpc>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lnSpc>
                <a:spcPct val="100000"/>
              </a:lnSpc>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lnSpc>
                <a:spcPct val="100000"/>
              </a:lnSpc>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lnSpc>
                <a:spcPct val="100000"/>
              </a:lnSpc>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9" name="PlaceHolder 2"/>
          <p:cNvSpPr>
            <a:spLocks noGrp="1"/>
          </p:cNvSpPr>
          <p:nvPr>
            <p:ph type="sldNum" idx="3"/>
          </p:nvPr>
        </p:nvSpPr>
        <p:spPr>
          <a:xfrm>
            <a:off x="8472600" y="4663080"/>
            <a:ext cx="547920" cy="392760"/>
          </a:xfrm>
          <a:prstGeom prst="rect">
            <a:avLst/>
          </a:prstGeom>
          <a:noFill/>
          <a:ln w="0">
            <a:noFill/>
          </a:ln>
        </p:spPr>
        <p:txBody>
          <a:bodyPr lIns="91440" rIns="91440" tIns="91440" bIns="91440" anchor="ctr">
            <a:normAutofit/>
          </a:bodyPr>
          <a:lstStyle>
            <a:lvl1pPr indent="0" algn="r">
              <a:lnSpc>
                <a:spcPct val="100000"/>
              </a:lnSpc>
              <a:buNone/>
              <a:tabLst>
                <a:tab algn="l" pos="0"/>
              </a:tabLst>
              <a:defRPr b="0" lang="fr" sz="1000" strike="noStrike" u="none">
                <a:solidFill>
                  <a:schemeClr val="dk2"/>
                </a:solidFill>
                <a:effectLst/>
                <a:uFillTx/>
                <a:latin typeface="Arial"/>
                <a:ea typeface="Arial"/>
              </a:defRPr>
            </a:lvl1pPr>
          </a:lstStyle>
          <a:p>
            <a:pPr indent="0" algn="r">
              <a:lnSpc>
                <a:spcPct val="100000"/>
              </a:lnSpc>
              <a:buNone/>
              <a:tabLst>
                <a:tab algn="l" pos="0"/>
              </a:tabLst>
            </a:pPr>
            <a:fld id="{377B2554-51B4-4FC2-8543-662B4B41D70A}" type="slidenum">
              <a:rPr b="0" lang="fr" sz="1000" strike="noStrike" u="none">
                <a:solidFill>
                  <a:schemeClr val="dk2"/>
                </a:solidFill>
                <a:effectLst/>
                <a:uFillTx/>
                <a:latin typeface="Arial"/>
                <a:ea typeface="Arial"/>
              </a:rPr>
              <a:t>&lt;number&gt;</a:t>
            </a:fld>
            <a:endParaRPr b="0" lang="fr-FR" sz="1000" strike="noStrike" u="none">
              <a:solidFill>
                <a:srgbClr val="000000"/>
              </a:solidFill>
              <a:effectLst/>
              <a:uFillTx/>
              <a:latin typeface="Times New Roman"/>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bg>
      <p:bgPr>
        <a:solidFill>
          <a:schemeClr val="lt1"/>
        </a:solidFill>
      </p:bgPr>
    </p:bg>
    <p:spTree>
      <p:nvGrpSpPr>
        <p:cNvPr id="1" name=""/>
        <p:cNvGrpSpPr/>
        <p:nvPr/>
      </p:nvGrpSpPr>
      <p:grpSpPr>
        <a:xfrm>
          <a:off x="0" y="0"/>
          <a:ext cx="0" cy="0"/>
          <a:chOff x="0" y="0"/>
          <a:chExt cx="0" cy="0"/>
        </a:xfrm>
      </p:grpSpPr>
      <p:sp>
        <p:nvSpPr>
          <p:cNvPr id="10" name="PlaceHolder 1"/>
          <p:cNvSpPr>
            <a:spLocks noGrp="1"/>
          </p:cNvSpPr>
          <p:nvPr>
            <p:ph type="title"/>
          </p:nvPr>
        </p:nvSpPr>
        <p:spPr>
          <a:xfrm>
            <a:off x="311760" y="744480"/>
            <a:ext cx="8519760" cy="2052000"/>
          </a:xfrm>
          <a:prstGeom prst="rect">
            <a:avLst/>
          </a:prstGeom>
          <a:noFill/>
          <a:ln w="0">
            <a:noFill/>
          </a:ln>
        </p:spPr>
        <p:txBody>
          <a:bodyPr lIns="91440" rIns="91440" tIns="91440" bIns="91440" anchor="b">
            <a:normAutofit/>
          </a:bodyPr>
          <a:p>
            <a:pPr indent="0">
              <a:lnSpc>
                <a:spcPct val="100000"/>
              </a:lnSpc>
              <a:buNone/>
              <a:tabLst>
                <a:tab algn="l" pos="0"/>
              </a:tabLst>
            </a:pPr>
            <a:r>
              <a:rPr b="0" lang="fr-FR" sz="5200" strike="noStrike" u="none">
                <a:solidFill>
                  <a:srgbClr val="000000"/>
                </a:solidFill>
                <a:effectLst/>
                <a:uFillTx/>
                <a:latin typeface="Arial"/>
              </a:rPr>
              <a:t>Click to edit the title text format</a:t>
            </a:r>
            <a:endParaRPr b="0" lang="fr-FR" sz="5200" strike="noStrike" u="none">
              <a:solidFill>
                <a:srgbClr val="000000"/>
              </a:solidFill>
              <a:effectLst/>
              <a:uFillTx/>
              <a:latin typeface="Arial"/>
            </a:endParaRPr>
          </a:p>
        </p:txBody>
      </p:sp>
      <p:sp>
        <p:nvSpPr>
          <p:cNvPr id="11" name="PlaceHolder 2"/>
          <p:cNvSpPr>
            <a:spLocks noGrp="1"/>
          </p:cNvSpPr>
          <p:nvPr>
            <p:ph type="sldNum" idx="4"/>
          </p:nvPr>
        </p:nvSpPr>
        <p:spPr>
          <a:xfrm>
            <a:off x="8472600" y="4663080"/>
            <a:ext cx="547920" cy="392760"/>
          </a:xfrm>
          <a:prstGeom prst="rect">
            <a:avLst/>
          </a:prstGeom>
          <a:noFill/>
          <a:ln w="0">
            <a:noFill/>
          </a:ln>
        </p:spPr>
        <p:txBody>
          <a:bodyPr lIns="91440" rIns="91440" tIns="91440" bIns="91440" anchor="ctr">
            <a:normAutofit/>
          </a:bodyPr>
          <a:lstStyle>
            <a:lvl1pPr indent="0" algn="r">
              <a:lnSpc>
                <a:spcPct val="100000"/>
              </a:lnSpc>
              <a:buNone/>
              <a:tabLst>
                <a:tab algn="l" pos="0"/>
              </a:tabLst>
              <a:defRPr b="0" lang="fr" sz="1000" strike="noStrike" u="none">
                <a:solidFill>
                  <a:schemeClr val="dk2"/>
                </a:solidFill>
                <a:effectLst/>
                <a:uFillTx/>
                <a:latin typeface="Arial"/>
                <a:ea typeface="Arial"/>
              </a:defRPr>
            </a:lvl1pPr>
          </a:lstStyle>
          <a:p>
            <a:pPr indent="0" algn="r">
              <a:lnSpc>
                <a:spcPct val="100000"/>
              </a:lnSpc>
              <a:buNone/>
              <a:tabLst>
                <a:tab algn="l" pos="0"/>
              </a:tabLst>
            </a:pPr>
            <a:fld id="{8A308C35-CE30-4AB1-9EF8-1665ACE2C29B}" type="slidenum">
              <a:rPr b="0" lang="fr" sz="1000" strike="noStrike" u="none">
                <a:solidFill>
                  <a:schemeClr val="dk2"/>
                </a:solidFill>
                <a:effectLst/>
                <a:uFillTx/>
                <a:latin typeface="Arial"/>
                <a:ea typeface="Arial"/>
              </a:rPr>
              <a:t>&lt;number&gt;</a:t>
            </a:fld>
            <a:endParaRPr b="0" lang="fr-FR" sz="1000" strike="noStrike" u="none">
              <a:solidFill>
                <a:srgbClr val="000000"/>
              </a:solidFill>
              <a:effectLst/>
              <a:uFillTx/>
              <a:latin typeface="Times New Roman"/>
            </a:endParaRPr>
          </a:p>
        </p:txBody>
      </p:sp>
      <p:sp>
        <p:nvSpPr>
          <p:cNvPr id="12" name="PlaceHolder 3"/>
          <p:cNvSpPr>
            <a:spLocks noGrp="1"/>
          </p:cNvSpPr>
          <p:nvPr>
            <p:ph type="body"/>
          </p:nvPr>
        </p:nvSpPr>
        <p:spPr>
          <a:xfrm>
            <a:off x="457200" y="1203480"/>
            <a:ext cx="8228880" cy="298260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lnSpc>
                <a:spcPct val="100000"/>
              </a:lnSpc>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lnSpc>
                <a:spcPct val="100000"/>
              </a:lnSpc>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lnSpc>
                <a:spcPct val="100000"/>
              </a:lnSpc>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lnSpc>
                <a:spcPct val="100000"/>
              </a:lnSpc>
              <a:spcBef>
                <a:spcPts val="283"/>
              </a:spcBef>
              <a:buClr>
                <a:srgbClr val="000000"/>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lnSpc>
                <a:spcPct val="100000"/>
              </a:lnSpc>
              <a:spcBef>
                <a:spcPts val="283"/>
              </a:spcBef>
              <a:buClr>
                <a:srgbClr val="000000"/>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lnSpc>
                <a:spcPct val="100000"/>
              </a:lnSpc>
              <a:spcBef>
                <a:spcPts val="283"/>
              </a:spcBef>
              <a:buClr>
                <a:srgbClr val="000000"/>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bg>
      <p:bgPr>
        <a:solidFill>
          <a:schemeClr val="lt1"/>
        </a:solidFill>
      </p:bgPr>
    </p:bg>
    <p:spTree>
      <p:nvGrpSpPr>
        <p:cNvPr id="1" name=""/>
        <p:cNvGrpSpPr/>
        <p:nvPr/>
      </p:nvGrpSpPr>
      <p:grpSpPr>
        <a:xfrm>
          <a:off x="0" y="0"/>
          <a:ext cx="0" cy="0"/>
          <a:chOff x="0" y="0"/>
          <a:chExt cx="0" cy="0"/>
        </a:xfrm>
      </p:grpSpPr>
      <p:sp>
        <p:nvSpPr>
          <p:cNvPr id="13" name="PlaceHolder 1"/>
          <p:cNvSpPr>
            <a:spLocks noGrp="1"/>
          </p:cNvSpPr>
          <p:nvPr>
            <p:ph type="title"/>
          </p:nvPr>
        </p:nvSpPr>
        <p:spPr>
          <a:xfrm>
            <a:off x="311760" y="1106280"/>
            <a:ext cx="8519760" cy="1962720"/>
          </a:xfrm>
          <a:prstGeom prst="rect">
            <a:avLst/>
          </a:prstGeom>
          <a:noFill/>
          <a:ln w="0">
            <a:noFill/>
          </a:ln>
        </p:spPr>
        <p:txBody>
          <a:bodyPr lIns="91440" rIns="91440" tIns="91440" bIns="91440" anchor="b">
            <a:normAutofit lnSpcReduction="9999"/>
          </a:bodyPr>
          <a:p>
            <a:pPr indent="0" algn="ctr">
              <a:lnSpc>
                <a:spcPct val="100000"/>
              </a:lnSpc>
              <a:buNone/>
              <a:tabLst>
                <a:tab algn="l" pos="0"/>
              </a:tabLst>
            </a:pPr>
            <a:r>
              <a:rPr b="0" lang="fr-FR" sz="12000" strike="noStrike" u="none">
                <a:solidFill>
                  <a:schemeClr val="dk1"/>
                </a:solidFill>
                <a:effectLst/>
                <a:uFillTx/>
                <a:latin typeface="Arial"/>
                <a:ea typeface="Arial"/>
              </a:rPr>
              <a:t>xx%</a:t>
            </a:r>
            <a:endParaRPr b="0" lang="fr-FR" sz="12000" strike="noStrike" u="none">
              <a:solidFill>
                <a:srgbClr val="000000"/>
              </a:solidFill>
              <a:effectLst/>
              <a:uFillTx/>
              <a:latin typeface="Arial"/>
            </a:endParaRPr>
          </a:p>
        </p:txBody>
      </p:sp>
      <p:sp>
        <p:nvSpPr>
          <p:cNvPr id="14" name="PlaceHolder 2"/>
          <p:cNvSpPr>
            <a:spLocks noGrp="1"/>
          </p:cNvSpPr>
          <p:nvPr>
            <p:ph type="body"/>
          </p:nvPr>
        </p:nvSpPr>
        <p:spPr>
          <a:xfrm>
            <a:off x="311760" y="3152160"/>
            <a:ext cx="8519760" cy="1299960"/>
          </a:xfrm>
          <a:prstGeom prst="rect">
            <a:avLst/>
          </a:prstGeom>
          <a:noFill/>
          <a:ln w="0">
            <a:noFill/>
          </a:ln>
        </p:spPr>
        <p:txBody>
          <a:bodyPr lIns="91440" rIns="91440" tIns="91440" bIns="91440" anchor="t">
            <a:normAutofit fontScale="47500" lnSpcReduction="19999"/>
          </a:bodyPr>
          <a:p>
            <a:pPr marL="432000" indent="-324000">
              <a:lnSpc>
                <a:spcPct val="100000"/>
              </a:lnSpc>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lnSpc>
                <a:spcPct val="100000"/>
              </a:lnSpc>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lnSpc>
                <a:spcPct val="100000"/>
              </a:lnSpc>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lnSpc>
                <a:spcPct val="100000"/>
              </a:lnSpc>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lnSpc>
                <a:spcPct val="100000"/>
              </a:lnSpc>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lnSpc>
                <a:spcPct val="100000"/>
              </a:lnSpc>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lnSpc>
                <a:spcPct val="100000"/>
              </a:lnSpc>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15" name="PlaceHolder 3"/>
          <p:cNvSpPr>
            <a:spLocks noGrp="1"/>
          </p:cNvSpPr>
          <p:nvPr>
            <p:ph type="sldNum" idx="5"/>
          </p:nvPr>
        </p:nvSpPr>
        <p:spPr>
          <a:xfrm>
            <a:off x="8472600" y="4663080"/>
            <a:ext cx="547920" cy="392760"/>
          </a:xfrm>
          <a:prstGeom prst="rect">
            <a:avLst/>
          </a:prstGeom>
          <a:noFill/>
          <a:ln w="0">
            <a:noFill/>
          </a:ln>
        </p:spPr>
        <p:txBody>
          <a:bodyPr lIns="91440" rIns="91440" tIns="91440" bIns="91440" anchor="ctr">
            <a:normAutofit/>
          </a:bodyPr>
          <a:lstStyle>
            <a:lvl1pPr indent="0" algn="r">
              <a:lnSpc>
                <a:spcPct val="100000"/>
              </a:lnSpc>
              <a:buNone/>
              <a:tabLst>
                <a:tab algn="l" pos="0"/>
              </a:tabLst>
              <a:defRPr b="0" lang="fr" sz="1000" strike="noStrike" u="none">
                <a:solidFill>
                  <a:schemeClr val="dk2"/>
                </a:solidFill>
                <a:effectLst/>
                <a:uFillTx/>
                <a:latin typeface="Arial"/>
                <a:ea typeface="Arial"/>
              </a:defRPr>
            </a:lvl1pPr>
          </a:lstStyle>
          <a:p>
            <a:pPr indent="0" algn="r">
              <a:lnSpc>
                <a:spcPct val="100000"/>
              </a:lnSpc>
              <a:buNone/>
              <a:tabLst>
                <a:tab algn="l" pos="0"/>
              </a:tabLst>
            </a:pPr>
            <a:fld id="{4EC02A16-8CE9-45E9-8155-11B8F6AEBAE6}" type="slidenum">
              <a:rPr b="0" lang="fr" sz="1000" strike="noStrike" u="none">
                <a:solidFill>
                  <a:schemeClr val="dk2"/>
                </a:solidFill>
                <a:effectLst/>
                <a:uFillTx/>
                <a:latin typeface="Arial"/>
                <a:ea typeface="Arial"/>
              </a:rPr>
              <a:t>&lt;number&gt;</a:t>
            </a:fld>
            <a:endParaRPr b="0" lang="fr-FR" sz="1000" strike="noStrike" u="none">
              <a:solidFill>
                <a:srgbClr val="000000"/>
              </a:solidFill>
              <a:effectLst/>
              <a:uFillTx/>
              <a:latin typeface="Times New Roman"/>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bg>
      <p:bgPr>
        <a:solidFill>
          <a:schemeClr val="lt1"/>
        </a:solidFill>
      </p:bgPr>
    </p:bg>
    <p:spTree>
      <p:nvGrpSpPr>
        <p:cNvPr id="1" name=""/>
        <p:cNvGrpSpPr/>
        <p:nvPr/>
      </p:nvGrpSpPr>
      <p:grpSpPr>
        <a:xfrm>
          <a:off x="0" y="0"/>
          <a:ext cx="0" cy="0"/>
          <a:chOff x="0" y="0"/>
          <a:chExt cx="0" cy="0"/>
        </a:xfrm>
      </p:grpSpPr>
      <p:sp>
        <p:nvSpPr>
          <p:cNvPr id="16" name="PlaceHolder 1"/>
          <p:cNvSpPr>
            <a:spLocks noGrp="1"/>
          </p:cNvSpPr>
          <p:nvPr>
            <p:ph type="sldNum" idx="6"/>
          </p:nvPr>
        </p:nvSpPr>
        <p:spPr>
          <a:xfrm>
            <a:off x="8472600" y="4663080"/>
            <a:ext cx="547920" cy="392760"/>
          </a:xfrm>
          <a:prstGeom prst="rect">
            <a:avLst/>
          </a:prstGeom>
          <a:noFill/>
          <a:ln w="0">
            <a:noFill/>
          </a:ln>
        </p:spPr>
        <p:txBody>
          <a:bodyPr lIns="91440" rIns="91440" tIns="91440" bIns="91440" anchor="ctr">
            <a:normAutofit/>
          </a:bodyPr>
          <a:lstStyle>
            <a:lvl1pPr indent="0" algn="r">
              <a:lnSpc>
                <a:spcPct val="100000"/>
              </a:lnSpc>
              <a:buNone/>
              <a:tabLst>
                <a:tab algn="l" pos="0"/>
              </a:tabLst>
              <a:defRPr b="0" lang="fr" sz="1000" strike="noStrike" u="none">
                <a:solidFill>
                  <a:schemeClr val="dk2"/>
                </a:solidFill>
                <a:effectLst/>
                <a:uFillTx/>
                <a:latin typeface="Arial"/>
                <a:ea typeface="Arial"/>
              </a:defRPr>
            </a:lvl1pPr>
          </a:lstStyle>
          <a:p>
            <a:pPr indent="0" algn="r">
              <a:lnSpc>
                <a:spcPct val="100000"/>
              </a:lnSpc>
              <a:buNone/>
              <a:tabLst>
                <a:tab algn="l" pos="0"/>
              </a:tabLst>
            </a:pPr>
            <a:fld id="{ED6816B4-B7B8-46A9-932C-7FBA7F24492E}" type="slidenum">
              <a:rPr b="0" lang="fr" sz="1000" strike="noStrike" u="none">
                <a:solidFill>
                  <a:schemeClr val="dk2"/>
                </a:solidFill>
                <a:effectLst/>
                <a:uFillTx/>
                <a:latin typeface="Arial"/>
                <a:ea typeface="Arial"/>
              </a:rPr>
              <a:t>&lt;number&gt;</a:t>
            </a:fld>
            <a:endParaRPr b="0" lang="fr-FR" sz="1000" strike="noStrike" u="none">
              <a:solidFill>
                <a:srgbClr val="000000"/>
              </a:solidFill>
              <a:effectLst/>
              <a:uFillTx/>
              <a:latin typeface="Times New Roman"/>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bg>
      <p:bgPr>
        <a:solidFill>
          <a:schemeClr val="lt1"/>
        </a:solidFill>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311760" y="444960"/>
            <a:ext cx="8519760" cy="572040"/>
          </a:xfrm>
          <a:prstGeom prst="rect">
            <a:avLst/>
          </a:prstGeom>
          <a:noFill/>
          <a:ln w="0">
            <a:noFill/>
          </a:ln>
        </p:spPr>
        <p:txBody>
          <a:bodyPr lIns="91440" rIns="91440" tIns="91440" bIns="91440" anchor="t">
            <a:normAutofit lnSpcReduction="9999"/>
          </a:bodyPr>
          <a:p>
            <a:pPr indent="0">
              <a:lnSpc>
                <a:spcPct val="100000"/>
              </a:lnSpc>
              <a:buNone/>
              <a:tabLst>
                <a:tab algn="l" pos="0"/>
              </a:tabLst>
            </a:pPr>
            <a:r>
              <a:rPr b="0" lang="fr-FR" sz="2800" strike="noStrike" u="none">
                <a:solidFill>
                  <a:srgbClr val="000000"/>
                </a:solidFill>
                <a:effectLst/>
                <a:uFillTx/>
                <a:latin typeface="Arial"/>
              </a:rPr>
              <a:t>Click to edit the title text format</a:t>
            </a:r>
            <a:endParaRPr b="0" lang="fr-FR" sz="2800" strike="noStrike" u="none">
              <a:solidFill>
                <a:srgbClr val="000000"/>
              </a:solidFill>
              <a:effectLst/>
              <a:uFillTx/>
              <a:latin typeface="Arial"/>
            </a:endParaRPr>
          </a:p>
        </p:txBody>
      </p:sp>
      <p:sp>
        <p:nvSpPr>
          <p:cNvPr id="18" name="PlaceHolder 2"/>
          <p:cNvSpPr>
            <a:spLocks noGrp="1"/>
          </p:cNvSpPr>
          <p:nvPr>
            <p:ph type="body"/>
          </p:nvPr>
        </p:nvSpPr>
        <p:spPr>
          <a:xfrm>
            <a:off x="311760" y="1152360"/>
            <a:ext cx="8519760" cy="3415680"/>
          </a:xfrm>
          <a:prstGeom prst="rect">
            <a:avLst/>
          </a:prstGeom>
          <a:noFill/>
          <a:ln w="0">
            <a:noFill/>
          </a:ln>
        </p:spPr>
        <p:txBody>
          <a:bodyPr lIns="91440" rIns="91440" tIns="91440" bIns="91440" anchor="t">
            <a:normAutofit/>
          </a:bodyPr>
          <a:p>
            <a:pPr marL="432000" indent="-324000">
              <a:lnSpc>
                <a:spcPct val="100000"/>
              </a:lnSpc>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lnSpc>
                <a:spcPct val="100000"/>
              </a:lnSpc>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lnSpc>
                <a:spcPct val="100000"/>
              </a:lnSpc>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lnSpc>
                <a:spcPct val="100000"/>
              </a:lnSpc>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lnSpc>
                <a:spcPct val="100000"/>
              </a:lnSpc>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lnSpc>
                <a:spcPct val="100000"/>
              </a:lnSpc>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lnSpc>
                <a:spcPct val="100000"/>
              </a:lnSpc>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19" name="PlaceHolder 3"/>
          <p:cNvSpPr>
            <a:spLocks noGrp="1"/>
          </p:cNvSpPr>
          <p:nvPr>
            <p:ph type="sldNum" idx="7"/>
          </p:nvPr>
        </p:nvSpPr>
        <p:spPr>
          <a:xfrm>
            <a:off x="8472600" y="4663080"/>
            <a:ext cx="547920" cy="392760"/>
          </a:xfrm>
          <a:prstGeom prst="rect">
            <a:avLst/>
          </a:prstGeom>
          <a:noFill/>
          <a:ln w="0">
            <a:noFill/>
          </a:ln>
        </p:spPr>
        <p:txBody>
          <a:bodyPr lIns="91440" rIns="91440" tIns="91440" bIns="91440" anchor="ctr">
            <a:normAutofit/>
          </a:bodyPr>
          <a:lstStyle>
            <a:lvl1pPr indent="0" algn="r">
              <a:lnSpc>
                <a:spcPct val="100000"/>
              </a:lnSpc>
              <a:buNone/>
              <a:tabLst>
                <a:tab algn="l" pos="0"/>
              </a:tabLst>
              <a:defRPr b="0" lang="fr" sz="1000" strike="noStrike" u="none">
                <a:solidFill>
                  <a:schemeClr val="dk2"/>
                </a:solidFill>
                <a:effectLst/>
                <a:uFillTx/>
                <a:latin typeface="Arial"/>
                <a:ea typeface="Arial"/>
              </a:defRPr>
            </a:lvl1pPr>
          </a:lstStyle>
          <a:p>
            <a:pPr indent="0" algn="r">
              <a:lnSpc>
                <a:spcPct val="100000"/>
              </a:lnSpc>
              <a:buNone/>
              <a:tabLst>
                <a:tab algn="l" pos="0"/>
              </a:tabLst>
            </a:pPr>
            <a:fld id="{B9A92C90-194C-40A5-B992-480011BEECC3}" type="slidenum">
              <a:rPr b="0" lang="fr" sz="1000" strike="noStrike" u="none">
                <a:solidFill>
                  <a:schemeClr val="dk2"/>
                </a:solidFill>
                <a:effectLst/>
                <a:uFillTx/>
                <a:latin typeface="Arial"/>
                <a:ea typeface="Arial"/>
              </a:rPr>
              <a:t>&lt;number&gt;</a:t>
            </a:fld>
            <a:endParaRPr b="0" lang="fr-FR" sz="1000" strike="noStrike" u="none">
              <a:solidFill>
                <a:srgbClr val="000000"/>
              </a:solidFill>
              <a:effectLst/>
              <a:uFillTx/>
              <a:latin typeface="Times New Roman"/>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bg>
      <p:bgPr>
        <a:solidFill>
          <a:schemeClr val="lt1"/>
        </a:solidFill>
      </p:bgPr>
    </p:bg>
    <p:spTree>
      <p:nvGrpSpPr>
        <p:cNvPr id="1" name=""/>
        <p:cNvGrpSpPr/>
        <p:nvPr/>
      </p:nvGrpSpPr>
      <p:grpSpPr>
        <a:xfrm>
          <a:off x="0" y="0"/>
          <a:ext cx="0" cy="0"/>
          <a:chOff x="0" y="0"/>
          <a:chExt cx="0" cy="0"/>
        </a:xfrm>
      </p:grpSpPr>
      <p:sp>
        <p:nvSpPr>
          <p:cNvPr id="20" name="PlaceHolder 1"/>
          <p:cNvSpPr>
            <a:spLocks noGrp="1"/>
          </p:cNvSpPr>
          <p:nvPr>
            <p:ph type="title"/>
          </p:nvPr>
        </p:nvSpPr>
        <p:spPr>
          <a:xfrm>
            <a:off x="311760" y="2151000"/>
            <a:ext cx="8519760" cy="840960"/>
          </a:xfrm>
          <a:prstGeom prst="rect">
            <a:avLst/>
          </a:prstGeom>
          <a:noFill/>
          <a:ln w="0">
            <a:noFill/>
          </a:ln>
        </p:spPr>
        <p:txBody>
          <a:bodyPr lIns="91440" rIns="91440" tIns="91440" bIns="91440" anchor="ctr">
            <a:normAutofit/>
          </a:bodyPr>
          <a:p>
            <a:pPr indent="0">
              <a:lnSpc>
                <a:spcPct val="100000"/>
              </a:lnSpc>
              <a:buNone/>
              <a:tabLst>
                <a:tab algn="l" pos="0"/>
              </a:tabLst>
            </a:pPr>
            <a:r>
              <a:rPr b="0" lang="fr-FR" sz="3600" strike="noStrike" u="none">
                <a:solidFill>
                  <a:srgbClr val="000000"/>
                </a:solidFill>
                <a:effectLst/>
                <a:uFillTx/>
                <a:latin typeface="Arial"/>
              </a:rPr>
              <a:t>Click to edit the title text format</a:t>
            </a:r>
            <a:endParaRPr b="0" lang="fr-FR" sz="3600" strike="noStrike" u="none">
              <a:solidFill>
                <a:srgbClr val="000000"/>
              </a:solidFill>
              <a:effectLst/>
              <a:uFillTx/>
              <a:latin typeface="Arial"/>
            </a:endParaRPr>
          </a:p>
        </p:txBody>
      </p:sp>
      <p:sp>
        <p:nvSpPr>
          <p:cNvPr id="21" name="PlaceHolder 2"/>
          <p:cNvSpPr>
            <a:spLocks noGrp="1"/>
          </p:cNvSpPr>
          <p:nvPr>
            <p:ph type="sldNum" idx="8"/>
          </p:nvPr>
        </p:nvSpPr>
        <p:spPr>
          <a:xfrm>
            <a:off x="8472600" y="4663080"/>
            <a:ext cx="547920" cy="392760"/>
          </a:xfrm>
          <a:prstGeom prst="rect">
            <a:avLst/>
          </a:prstGeom>
          <a:noFill/>
          <a:ln w="0">
            <a:noFill/>
          </a:ln>
        </p:spPr>
        <p:txBody>
          <a:bodyPr lIns="91440" rIns="91440" tIns="91440" bIns="91440" anchor="ctr">
            <a:normAutofit/>
          </a:bodyPr>
          <a:lstStyle>
            <a:lvl1pPr indent="0" algn="r">
              <a:lnSpc>
                <a:spcPct val="100000"/>
              </a:lnSpc>
              <a:buNone/>
              <a:tabLst>
                <a:tab algn="l" pos="0"/>
              </a:tabLst>
              <a:defRPr b="0" lang="fr" sz="1000" strike="noStrike" u="none">
                <a:solidFill>
                  <a:schemeClr val="dk2"/>
                </a:solidFill>
                <a:effectLst/>
                <a:uFillTx/>
                <a:latin typeface="Arial"/>
                <a:ea typeface="Arial"/>
              </a:defRPr>
            </a:lvl1pPr>
          </a:lstStyle>
          <a:p>
            <a:pPr indent="0" algn="r">
              <a:lnSpc>
                <a:spcPct val="100000"/>
              </a:lnSpc>
              <a:buNone/>
              <a:tabLst>
                <a:tab algn="l" pos="0"/>
              </a:tabLst>
            </a:pPr>
            <a:fld id="{E65DE5E8-E5C7-466F-8209-C9BCCB5A0AAB}" type="slidenum">
              <a:rPr b="0" lang="fr" sz="1000" strike="noStrike" u="none">
                <a:solidFill>
                  <a:schemeClr val="dk2"/>
                </a:solidFill>
                <a:effectLst/>
                <a:uFillTx/>
                <a:latin typeface="Arial"/>
                <a:ea typeface="Arial"/>
              </a:rPr>
              <a:t>&lt;number&gt;</a:t>
            </a:fld>
            <a:endParaRPr b="0" lang="fr-FR" sz="1000" strike="noStrike" u="none">
              <a:solidFill>
                <a:srgbClr val="000000"/>
              </a:solidFill>
              <a:effectLst/>
              <a:uFillTx/>
              <a:latin typeface="Times New Roman"/>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bg>
      <p:bgPr>
        <a:solidFill>
          <a:schemeClr val="lt1"/>
        </a:solidFill>
      </p:bgPr>
    </p:bg>
    <p:spTree>
      <p:nvGrpSpPr>
        <p:cNvPr id="1" name=""/>
        <p:cNvGrpSpPr/>
        <p:nvPr/>
      </p:nvGrpSpPr>
      <p:grpSpPr>
        <a:xfrm>
          <a:off x="0" y="0"/>
          <a:ext cx="0" cy="0"/>
          <a:chOff x="0" y="0"/>
          <a:chExt cx="0" cy="0"/>
        </a:xfrm>
      </p:grpSpPr>
      <p:sp>
        <p:nvSpPr>
          <p:cNvPr id="22" name="PlaceHolder 1"/>
          <p:cNvSpPr>
            <a:spLocks noGrp="1"/>
          </p:cNvSpPr>
          <p:nvPr>
            <p:ph type="title"/>
          </p:nvPr>
        </p:nvSpPr>
        <p:spPr>
          <a:xfrm>
            <a:off x="311760" y="444960"/>
            <a:ext cx="8519760" cy="572040"/>
          </a:xfrm>
          <a:prstGeom prst="rect">
            <a:avLst/>
          </a:prstGeom>
          <a:noFill/>
          <a:ln w="0">
            <a:noFill/>
          </a:ln>
        </p:spPr>
        <p:txBody>
          <a:bodyPr lIns="91440" rIns="91440" tIns="91440" bIns="91440" anchor="t">
            <a:normAutofit lnSpcReduction="9999"/>
          </a:bodyPr>
          <a:p>
            <a:pPr indent="0">
              <a:lnSpc>
                <a:spcPct val="100000"/>
              </a:lnSpc>
              <a:buNone/>
              <a:tabLst>
                <a:tab algn="l" pos="0"/>
              </a:tabLst>
            </a:pPr>
            <a:r>
              <a:rPr b="0" lang="fr-FR" sz="2800" strike="noStrike" u="none">
                <a:solidFill>
                  <a:srgbClr val="000000"/>
                </a:solidFill>
                <a:effectLst/>
                <a:uFillTx/>
                <a:latin typeface="Arial"/>
              </a:rPr>
              <a:t>Click to edit the title text format</a:t>
            </a:r>
            <a:endParaRPr b="0" lang="fr-FR" sz="2800" strike="noStrike" u="none">
              <a:solidFill>
                <a:srgbClr val="000000"/>
              </a:solidFill>
              <a:effectLst/>
              <a:uFillTx/>
              <a:latin typeface="Arial"/>
            </a:endParaRPr>
          </a:p>
        </p:txBody>
      </p:sp>
      <p:sp>
        <p:nvSpPr>
          <p:cNvPr id="23" name="PlaceHolder 2"/>
          <p:cNvSpPr>
            <a:spLocks noGrp="1"/>
          </p:cNvSpPr>
          <p:nvPr>
            <p:ph type="body"/>
          </p:nvPr>
        </p:nvSpPr>
        <p:spPr>
          <a:xfrm>
            <a:off x="311760" y="1152360"/>
            <a:ext cx="3999240" cy="3415680"/>
          </a:xfrm>
          <a:prstGeom prst="rect">
            <a:avLst/>
          </a:prstGeom>
          <a:noFill/>
          <a:ln w="0">
            <a:noFill/>
          </a:ln>
        </p:spPr>
        <p:txBody>
          <a:bodyPr lIns="91440" rIns="91440" tIns="91440" bIns="91440" anchor="t">
            <a:normAutofit/>
          </a:bodyPr>
          <a:p>
            <a:pPr marL="432000" indent="-324000">
              <a:lnSpc>
                <a:spcPct val="100000"/>
              </a:lnSpc>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lnSpc>
                <a:spcPct val="100000"/>
              </a:lnSpc>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lnSpc>
                <a:spcPct val="100000"/>
              </a:lnSpc>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lnSpc>
                <a:spcPct val="100000"/>
              </a:lnSpc>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lnSpc>
                <a:spcPct val="100000"/>
              </a:lnSpc>
              <a:spcBef>
                <a:spcPts val="283"/>
              </a:spcBef>
              <a:buClr>
                <a:srgbClr val="000000"/>
              </a:buClr>
              <a:buSzPct val="45000"/>
              <a:buFont typeface="Wingdings" charset="2"/>
              <a:buChar char=""/>
            </a:pPr>
            <a:r>
              <a:rPr b="0" lang="fr-FR" sz="1400" strike="noStrike" u="none">
                <a:solidFill>
                  <a:srgbClr val="000000"/>
                </a:solidFill>
                <a:effectLst/>
                <a:uFillTx/>
                <a:latin typeface="Arial"/>
              </a:rPr>
              <a:t>Fifth Outline Level</a:t>
            </a:r>
            <a:endParaRPr b="0" lang="fr-FR" sz="1400" strike="noStrike" u="none">
              <a:solidFill>
                <a:srgbClr val="000000"/>
              </a:solidFill>
              <a:effectLst/>
              <a:uFillTx/>
              <a:latin typeface="Arial"/>
            </a:endParaRPr>
          </a:p>
          <a:p>
            <a:pPr lvl="5" marL="2592000" indent="-216000">
              <a:lnSpc>
                <a:spcPct val="100000"/>
              </a:lnSpc>
              <a:spcBef>
                <a:spcPts val="283"/>
              </a:spcBef>
              <a:buClr>
                <a:srgbClr val="000000"/>
              </a:buClr>
              <a:buSzPct val="45000"/>
              <a:buFont typeface="Wingdings" charset="2"/>
              <a:buChar char=""/>
            </a:pPr>
            <a:r>
              <a:rPr b="0" lang="fr-FR" sz="1400" strike="noStrike" u="none">
                <a:solidFill>
                  <a:srgbClr val="000000"/>
                </a:solidFill>
                <a:effectLst/>
                <a:uFillTx/>
                <a:latin typeface="Arial"/>
              </a:rPr>
              <a:t>Sixth Outline Level</a:t>
            </a:r>
            <a:endParaRPr b="0" lang="fr-FR" sz="1400" strike="noStrike" u="none">
              <a:solidFill>
                <a:srgbClr val="000000"/>
              </a:solidFill>
              <a:effectLst/>
              <a:uFillTx/>
              <a:latin typeface="Arial"/>
            </a:endParaRPr>
          </a:p>
          <a:p>
            <a:pPr lvl="6" marL="3024000" indent="-216000">
              <a:lnSpc>
                <a:spcPct val="100000"/>
              </a:lnSpc>
              <a:spcBef>
                <a:spcPts val="283"/>
              </a:spcBef>
              <a:buClr>
                <a:srgbClr val="000000"/>
              </a:buClr>
              <a:buSzPct val="45000"/>
              <a:buFont typeface="Wingdings" charset="2"/>
              <a:buChar char=""/>
            </a:pPr>
            <a:r>
              <a:rPr b="0" lang="fr-FR" sz="1400" strike="noStrike" u="none">
                <a:solidFill>
                  <a:srgbClr val="000000"/>
                </a:solidFill>
                <a:effectLst/>
                <a:uFillTx/>
                <a:latin typeface="Arial"/>
              </a:rPr>
              <a:t>Seventh Outline Level</a:t>
            </a:r>
            <a:endParaRPr b="0" lang="fr-FR" sz="1400" strike="noStrike" u="none">
              <a:solidFill>
                <a:srgbClr val="000000"/>
              </a:solidFill>
              <a:effectLst/>
              <a:uFillTx/>
              <a:latin typeface="Arial"/>
            </a:endParaRPr>
          </a:p>
        </p:txBody>
      </p:sp>
      <p:sp>
        <p:nvSpPr>
          <p:cNvPr id="24" name="PlaceHolder 3"/>
          <p:cNvSpPr>
            <a:spLocks noGrp="1"/>
          </p:cNvSpPr>
          <p:nvPr>
            <p:ph type="body"/>
          </p:nvPr>
        </p:nvSpPr>
        <p:spPr>
          <a:xfrm>
            <a:off x="4832280" y="1152360"/>
            <a:ext cx="3999240" cy="3415680"/>
          </a:xfrm>
          <a:prstGeom prst="rect">
            <a:avLst/>
          </a:prstGeom>
          <a:noFill/>
          <a:ln w="0">
            <a:noFill/>
          </a:ln>
        </p:spPr>
        <p:txBody>
          <a:bodyPr lIns="91440" rIns="91440" tIns="91440" bIns="91440" anchor="t">
            <a:normAutofit/>
          </a:bodyPr>
          <a:p>
            <a:pPr marL="432000" indent="-324000">
              <a:lnSpc>
                <a:spcPct val="100000"/>
              </a:lnSpc>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lnSpc>
                <a:spcPct val="100000"/>
              </a:lnSpc>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lnSpc>
                <a:spcPct val="100000"/>
              </a:lnSpc>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lnSpc>
                <a:spcPct val="100000"/>
              </a:lnSpc>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lnSpc>
                <a:spcPct val="100000"/>
              </a:lnSpc>
              <a:spcBef>
                <a:spcPts val="283"/>
              </a:spcBef>
              <a:buClr>
                <a:srgbClr val="000000"/>
              </a:buClr>
              <a:buSzPct val="45000"/>
              <a:buFont typeface="Wingdings" charset="2"/>
              <a:buChar char=""/>
            </a:pPr>
            <a:r>
              <a:rPr b="0" lang="fr-FR" sz="1400" strike="noStrike" u="none">
                <a:solidFill>
                  <a:srgbClr val="000000"/>
                </a:solidFill>
                <a:effectLst/>
                <a:uFillTx/>
                <a:latin typeface="Arial"/>
              </a:rPr>
              <a:t>Fifth Outline Level</a:t>
            </a:r>
            <a:endParaRPr b="0" lang="fr-FR" sz="1400" strike="noStrike" u="none">
              <a:solidFill>
                <a:srgbClr val="000000"/>
              </a:solidFill>
              <a:effectLst/>
              <a:uFillTx/>
              <a:latin typeface="Arial"/>
            </a:endParaRPr>
          </a:p>
          <a:p>
            <a:pPr lvl="5" marL="2592000" indent="-216000">
              <a:lnSpc>
                <a:spcPct val="100000"/>
              </a:lnSpc>
              <a:spcBef>
                <a:spcPts val="283"/>
              </a:spcBef>
              <a:buClr>
                <a:srgbClr val="000000"/>
              </a:buClr>
              <a:buSzPct val="45000"/>
              <a:buFont typeface="Wingdings" charset="2"/>
              <a:buChar char=""/>
            </a:pPr>
            <a:r>
              <a:rPr b="0" lang="fr-FR" sz="1400" strike="noStrike" u="none">
                <a:solidFill>
                  <a:srgbClr val="000000"/>
                </a:solidFill>
                <a:effectLst/>
                <a:uFillTx/>
                <a:latin typeface="Arial"/>
              </a:rPr>
              <a:t>Sixth Outline Level</a:t>
            </a:r>
            <a:endParaRPr b="0" lang="fr-FR" sz="1400" strike="noStrike" u="none">
              <a:solidFill>
                <a:srgbClr val="000000"/>
              </a:solidFill>
              <a:effectLst/>
              <a:uFillTx/>
              <a:latin typeface="Arial"/>
            </a:endParaRPr>
          </a:p>
          <a:p>
            <a:pPr lvl="6" marL="3024000" indent="-216000">
              <a:lnSpc>
                <a:spcPct val="100000"/>
              </a:lnSpc>
              <a:spcBef>
                <a:spcPts val="283"/>
              </a:spcBef>
              <a:buClr>
                <a:srgbClr val="000000"/>
              </a:buClr>
              <a:buSzPct val="45000"/>
              <a:buFont typeface="Wingdings" charset="2"/>
              <a:buChar char=""/>
            </a:pPr>
            <a:r>
              <a:rPr b="0" lang="fr-FR" sz="1400" strike="noStrike" u="none">
                <a:solidFill>
                  <a:srgbClr val="000000"/>
                </a:solidFill>
                <a:effectLst/>
                <a:uFillTx/>
                <a:latin typeface="Arial"/>
              </a:rPr>
              <a:t>Seventh Outline Level</a:t>
            </a:r>
            <a:endParaRPr b="0" lang="fr-FR" sz="1400" strike="noStrike" u="none">
              <a:solidFill>
                <a:srgbClr val="000000"/>
              </a:solidFill>
              <a:effectLst/>
              <a:uFillTx/>
              <a:latin typeface="Arial"/>
            </a:endParaRPr>
          </a:p>
        </p:txBody>
      </p:sp>
      <p:sp>
        <p:nvSpPr>
          <p:cNvPr id="25" name="PlaceHolder 4"/>
          <p:cNvSpPr>
            <a:spLocks noGrp="1"/>
          </p:cNvSpPr>
          <p:nvPr>
            <p:ph type="sldNum" idx="9"/>
          </p:nvPr>
        </p:nvSpPr>
        <p:spPr>
          <a:xfrm>
            <a:off x="8472600" y="4663080"/>
            <a:ext cx="547920" cy="392760"/>
          </a:xfrm>
          <a:prstGeom prst="rect">
            <a:avLst/>
          </a:prstGeom>
          <a:noFill/>
          <a:ln w="0">
            <a:noFill/>
          </a:ln>
        </p:spPr>
        <p:txBody>
          <a:bodyPr lIns="91440" rIns="91440" tIns="91440" bIns="91440" anchor="ctr">
            <a:normAutofit/>
          </a:bodyPr>
          <a:lstStyle>
            <a:lvl1pPr indent="0" algn="r">
              <a:lnSpc>
                <a:spcPct val="100000"/>
              </a:lnSpc>
              <a:buNone/>
              <a:tabLst>
                <a:tab algn="l" pos="0"/>
              </a:tabLst>
              <a:defRPr b="0" lang="fr" sz="1000" strike="noStrike" u="none">
                <a:solidFill>
                  <a:schemeClr val="dk2"/>
                </a:solidFill>
                <a:effectLst/>
                <a:uFillTx/>
                <a:latin typeface="Arial"/>
                <a:ea typeface="Arial"/>
              </a:defRPr>
            </a:lvl1pPr>
          </a:lstStyle>
          <a:p>
            <a:pPr indent="0" algn="r">
              <a:lnSpc>
                <a:spcPct val="100000"/>
              </a:lnSpc>
              <a:buNone/>
              <a:tabLst>
                <a:tab algn="l" pos="0"/>
              </a:tabLst>
            </a:pPr>
            <a:fld id="{92E8C5E3-BBBA-4A5B-9C31-22E6A3922B32}" type="slidenum">
              <a:rPr b="0" lang="fr" sz="1000" strike="noStrike" u="none">
                <a:solidFill>
                  <a:schemeClr val="dk2"/>
                </a:solidFill>
                <a:effectLst/>
                <a:uFillTx/>
                <a:latin typeface="Arial"/>
                <a:ea typeface="Arial"/>
              </a:rPr>
              <a:t>&lt;number&gt;</a:t>
            </a:fld>
            <a:endParaRPr b="0" lang="fr-FR" sz="1000" strike="noStrike" u="none">
              <a:solidFill>
                <a:srgbClr val="000000"/>
              </a:solidFill>
              <a:effectLst/>
              <a:uFillTx/>
              <a:latin typeface="Times New Roman"/>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10.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7.xml"/>
</Relationships>
</file>

<file path=ppt/slides/_rels/slide11.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7.xml"/>
</Relationships>
</file>

<file path=ppt/slides/_rels/slide12.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7.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14.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slideLayout" Target="../slideLayouts/slideLayout7.xml"/>
</Relationships>
</file>

<file path=ppt/slides/_rels/slide15.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7.xml"/>
</Relationships>
</file>

<file path=ppt/slides/_rels/slide16.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7.xml"/>
</Relationships>
</file>

<file path=ppt/slides/_rels/slide17.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7.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4.xml.rels><?xml version="1.0" encoding="UTF-8"?>
<Relationships xmlns="http://schemas.openxmlformats.org/package/2006/relationships"><Relationship Id="rId1" Type="http://schemas.openxmlformats.org/officeDocument/2006/relationships/image" Target="../media/image1.emf"/><Relationship Id="rId2" Type="http://schemas.openxmlformats.org/officeDocument/2006/relationships/image" Target="../media/image1.emf"/><Relationship Id="rId3" Type="http://schemas.openxmlformats.org/officeDocument/2006/relationships/image" Target="../media/image2.emf"/><Relationship Id="rId4" Type="http://schemas.openxmlformats.org/officeDocument/2006/relationships/slideLayout" Target="../slideLayouts/slideLayout7.xml"/>
</Relationships>
</file>

<file path=ppt/slides/_rels/slide5.xml.rels><?xml version="1.0" encoding="UTF-8"?>
<Relationships xmlns="http://schemas.openxmlformats.org/package/2006/relationships"><Relationship Id="rId1" Type="http://schemas.openxmlformats.org/officeDocument/2006/relationships/hyperlink" Target="https://bitbucket.org/hrojas/learn-pandas/src/master/" TargetMode="External"/><Relationship Id="rId2" Type="http://schemas.openxmlformats.org/officeDocument/2006/relationships/image" Target="../media/image2.emf"/><Relationship Id="rId3" Type="http://schemas.openxmlformats.org/officeDocument/2006/relationships/image" Target="../media/image2.emf"/><Relationship Id="rId4" Type="http://schemas.openxmlformats.org/officeDocument/2006/relationships/image" Target="../media/image2.emf"/><Relationship Id="rId5" Type="http://schemas.openxmlformats.org/officeDocument/2006/relationships/slideLayout" Target="../slideLayouts/slideLayout7.xml"/>
</Relationships>
</file>

<file path=ppt/slides/_rels/slide6.xml.rels><?xml version="1.0" encoding="UTF-8"?>
<Relationships xmlns="http://schemas.openxmlformats.org/package/2006/relationships"><Relationship Id="rId1" Type="http://schemas.openxmlformats.org/officeDocument/2006/relationships/hyperlink" Target="https://bitbucket.org/hrojas/learn-pandas/src/master/" TargetMode="External"/><Relationship Id="rId2" Type="http://schemas.openxmlformats.org/officeDocument/2006/relationships/image" Target="../media/image2.emf"/><Relationship Id="rId3" Type="http://schemas.openxmlformats.org/officeDocument/2006/relationships/image" Target="../media/image2.emf"/><Relationship Id="rId4" Type="http://schemas.openxmlformats.org/officeDocument/2006/relationships/image" Target="../media/image2.emf"/><Relationship Id="rId5" Type="http://schemas.openxmlformats.org/officeDocument/2006/relationships/slideLayout" Target="../slideLayouts/slideLayout7.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8.xml.rels><?xml version="1.0" encoding="UTF-8"?>
<Relationships xmlns="http://schemas.openxmlformats.org/package/2006/relationships"><Relationship Id="rId1" Type="http://schemas.openxmlformats.org/officeDocument/2006/relationships/image" Target="../media/image2.emf"/><Relationship Id="rId2" Type="http://schemas.openxmlformats.org/officeDocument/2006/relationships/image" Target="../media/image2.emf"/><Relationship Id="rId3" Type="http://schemas.openxmlformats.org/officeDocument/2006/relationships/image" Target="../media/image2.emf"/><Relationship Id="rId4" Type="http://schemas.openxmlformats.org/officeDocument/2006/relationships/slideLayout" Target="../slideLayouts/slideLayout7.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7.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 name="Google Shape;54;p1"/>
          <p:cNvSpPr/>
          <p:nvPr/>
        </p:nvSpPr>
        <p:spPr>
          <a:xfrm>
            <a:off x="0" y="0"/>
            <a:ext cx="9143280" cy="5142960"/>
          </a:xfrm>
          <a:prstGeom prst="rect">
            <a:avLst/>
          </a:prstGeom>
          <a:solidFill>
            <a:srgbClr val="004d40"/>
          </a:solidFill>
          <a:ln w="9525">
            <a:solidFill>
              <a:srgbClr val="595959"/>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fr-FR" sz="1400" strike="noStrike" u="none">
              <a:solidFill>
                <a:srgbClr val="000000"/>
              </a:solidFill>
              <a:effectLst/>
              <a:uFillTx/>
              <a:latin typeface="Arial"/>
              <a:ea typeface="Arial"/>
            </a:endParaRPr>
          </a:p>
        </p:txBody>
      </p:sp>
      <p:sp>
        <p:nvSpPr>
          <p:cNvPr id="32" name="Google Shape;55;p1"/>
          <p:cNvSpPr/>
          <p:nvPr/>
        </p:nvSpPr>
        <p:spPr>
          <a:xfrm>
            <a:off x="652320" y="1851120"/>
            <a:ext cx="7982640" cy="893160"/>
          </a:xfrm>
          <a:prstGeom prst="rect">
            <a:avLst/>
          </a:prstGeom>
          <a:noFill/>
          <a:ln w="0">
            <a:noFill/>
          </a:ln>
        </p:spPr>
        <p:style>
          <a:lnRef idx="0"/>
          <a:fillRef idx="0"/>
          <a:effectRef idx="0"/>
          <a:fontRef idx="minor"/>
        </p:style>
        <p:txBody>
          <a:bodyPr lIns="90000" rIns="90000" tIns="91440" bIns="91440" anchor="b">
            <a:normAutofit fontScale="92500" lnSpcReduction="9999"/>
          </a:bodyPr>
          <a:p>
            <a:pPr algn="ctr">
              <a:lnSpc>
                <a:spcPct val="100000"/>
              </a:lnSpc>
              <a:tabLst>
                <a:tab algn="l" pos="0"/>
              </a:tabLst>
            </a:pPr>
            <a:r>
              <a:rPr b="0" lang="fr" sz="5200" strike="noStrike" u="none">
                <a:solidFill>
                  <a:srgbClr val="f3f3f3"/>
                </a:solidFill>
                <a:effectLst/>
                <a:uFillTx/>
                <a:latin typeface="Montserrat"/>
                <a:ea typeface="Montserrat"/>
              </a:rPr>
              <a:t>Bottleneck CODIR</a:t>
            </a:r>
            <a:endParaRPr b="0" lang="fr-FR" sz="5200" strike="noStrike" u="none">
              <a:solidFill>
                <a:srgbClr val="000000"/>
              </a:solidFill>
              <a:effectLst/>
              <a:uFillTx/>
              <a:latin typeface="Arial"/>
            </a:endParaRPr>
          </a:p>
        </p:txBody>
      </p:sp>
      <p:sp>
        <p:nvSpPr>
          <p:cNvPr id="33" name="Google Shape;56;p1"/>
          <p:cNvSpPr/>
          <p:nvPr/>
        </p:nvSpPr>
        <p:spPr>
          <a:xfrm>
            <a:off x="4969080" y="3582000"/>
            <a:ext cx="3807000" cy="533520"/>
          </a:xfrm>
          <a:prstGeom prst="rect">
            <a:avLst/>
          </a:prstGeom>
          <a:noFill/>
          <a:ln w="0">
            <a:noFill/>
          </a:ln>
        </p:spPr>
        <p:style>
          <a:lnRef idx="0"/>
          <a:fillRef idx="0"/>
          <a:effectRef idx="0"/>
          <a:fontRef idx="minor"/>
        </p:style>
        <p:txBody>
          <a:bodyPr lIns="90000" rIns="90000" tIns="91440" bIns="91440" anchor="t">
            <a:normAutofit/>
          </a:bodyPr>
          <a:p>
            <a:pPr algn="ctr">
              <a:lnSpc>
                <a:spcPct val="100000"/>
              </a:lnSpc>
              <a:tabLst>
                <a:tab algn="l" pos="0"/>
              </a:tabLst>
            </a:pPr>
            <a:r>
              <a:rPr b="0" lang="fr" sz="1800" strike="noStrike" u="none">
                <a:solidFill>
                  <a:schemeClr val="lt1"/>
                </a:solidFill>
                <a:effectLst/>
                <a:uFillTx/>
                <a:latin typeface="Montserrat"/>
                <a:ea typeface="Montserrat"/>
              </a:rPr>
              <a:t>William Derue</a:t>
            </a:r>
            <a:endParaRPr b="0" lang="fr-FR" sz="1800" strike="noStrike" u="none">
              <a:solidFill>
                <a:srgbClr val="000000"/>
              </a:solidFill>
              <a:effectLst/>
              <a:uFillTx/>
              <a:latin typeface="Arial"/>
            </a:endParaRPr>
          </a:p>
        </p:txBody>
      </p:sp>
      <p:sp>
        <p:nvSpPr>
          <p:cNvPr id="34" name="Google Shape;57;p1"/>
          <p:cNvSpPr/>
          <p:nvPr/>
        </p:nvSpPr>
        <p:spPr>
          <a:xfrm>
            <a:off x="4969080" y="3975120"/>
            <a:ext cx="3807000" cy="533520"/>
          </a:xfrm>
          <a:prstGeom prst="rect">
            <a:avLst/>
          </a:prstGeom>
          <a:noFill/>
          <a:ln w="0">
            <a:noFill/>
          </a:ln>
        </p:spPr>
        <p:style>
          <a:lnRef idx="0"/>
          <a:fillRef idx="0"/>
          <a:effectRef idx="0"/>
          <a:fontRef idx="minor"/>
        </p:style>
        <p:txBody>
          <a:bodyPr lIns="90000" rIns="90000" tIns="91440" bIns="91440" anchor="t">
            <a:normAutofit/>
          </a:bodyPr>
          <a:p>
            <a:pPr algn="ctr">
              <a:lnSpc>
                <a:spcPct val="100000"/>
              </a:lnSpc>
              <a:tabLst>
                <a:tab algn="l" pos="0"/>
              </a:tabLst>
            </a:pPr>
            <a:r>
              <a:rPr b="0" lang="fr" sz="1800" strike="noStrike" u="none">
                <a:solidFill>
                  <a:schemeClr val="lt1"/>
                </a:solidFill>
                <a:effectLst/>
                <a:uFillTx/>
                <a:latin typeface="Montserrat"/>
                <a:ea typeface="Montserrat"/>
              </a:rPr>
              <a:t>Developpeur IA</a:t>
            </a:r>
            <a:endParaRPr b="0" lang="fr-FR" sz="1800" strike="noStrike" u="none">
              <a:solidFill>
                <a:srgbClr val="000000"/>
              </a:solidFill>
              <a:effectLst/>
              <a:uFillTx/>
              <a:latin typeface="Arial"/>
            </a:endParaRPr>
          </a:p>
        </p:txBody>
      </p:sp>
      <p:sp>
        <p:nvSpPr>
          <p:cNvPr id="35" name="Google Shape;58;p1"/>
          <p:cNvSpPr/>
          <p:nvPr/>
        </p:nvSpPr>
        <p:spPr>
          <a:xfrm>
            <a:off x="4969080" y="4367880"/>
            <a:ext cx="3807000" cy="533520"/>
          </a:xfrm>
          <a:prstGeom prst="rect">
            <a:avLst/>
          </a:prstGeom>
          <a:noFill/>
          <a:ln w="0">
            <a:noFill/>
          </a:ln>
        </p:spPr>
        <p:style>
          <a:lnRef idx="0"/>
          <a:fillRef idx="0"/>
          <a:effectRef idx="0"/>
          <a:fontRef idx="minor"/>
        </p:style>
        <p:txBody>
          <a:bodyPr lIns="90000" rIns="90000" tIns="91440" bIns="91440" anchor="t">
            <a:normAutofit/>
          </a:bodyPr>
          <a:p>
            <a:pPr algn="ctr">
              <a:lnSpc>
                <a:spcPct val="100000"/>
              </a:lnSpc>
              <a:tabLst>
                <a:tab algn="l" pos="0"/>
              </a:tabLst>
            </a:pPr>
            <a:r>
              <a:rPr b="0" lang="fr" sz="1800" strike="noStrike" u="none">
                <a:solidFill>
                  <a:schemeClr val="lt1"/>
                </a:solidFill>
                <a:effectLst/>
                <a:uFillTx/>
                <a:latin typeface="Montserrat"/>
                <a:ea typeface="Montserrat"/>
              </a:rPr>
              <a:t>08/11/2025</a:t>
            </a:r>
            <a:endParaRPr b="0" lang="fr-FR" sz="1800" strike="noStrike" u="none">
              <a:solidFill>
                <a:srgbClr val="000000"/>
              </a:solidFill>
              <a:effectLst/>
              <a:uFillTx/>
              <a:latin typeface="Arial"/>
            </a:endParaRPr>
          </a:p>
        </p:txBody>
      </p:sp>
      <p:sp>
        <p:nvSpPr>
          <p:cNvPr id="36" name="Google Shape;55;p 1"/>
          <p:cNvSpPr/>
          <p:nvPr/>
        </p:nvSpPr>
        <p:spPr>
          <a:xfrm>
            <a:off x="652680" y="1851120"/>
            <a:ext cx="7982640" cy="893160"/>
          </a:xfrm>
          <a:prstGeom prst="rect">
            <a:avLst/>
          </a:prstGeom>
          <a:noFill/>
          <a:ln w="0">
            <a:noFill/>
          </a:ln>
        </p:spPr>
        <p:style>
          <a:lnRef idx="0"/>
          <a:fillRef idx="0"/>
          <a:effectRef idx="0"/>
          <a:fontRef idx="minor"/>
        </p:style>
        <p:txBody>
          <a:bodyPr lIns="90000" rIns="90000" tIns="91440" bIns="91440" anchor="b">
            <a:normAutofit fontScale="92500" lnSpcReduction="9999"/>
          </a:bodyPr>
          <a:p>
            <a:pPr algn="ctr">
              <a:lnSpc>
                <a:spcPct val="100000"/>
              </a:lnSpc>
              <a:tabLst>
                <a:tab algn="l" pos="0"/>
              </a:tabLst>
            </a:pPr>
            <a:r>
              <a:rPr b="0" lang="fr" sz="5200" strike="noStrike" u="none">
                <a:solidFill>
                  <a:srgbClr val="f3f3f3"/>
                </a:solidFill>
                <a:effectLst/>
                <a:uFillTx/>
                <a:latin typeface="Montserrat"/>
                <a:ea typeface="Montserrat"/>
              </a:rPr>
              <a:t>Bottleneck CODIR</a:t>
            </a:r>
            <a:endParaRPr b="0" lang="fr-FR" sz="5200" strike="noStrike" u="none">
              <a:solidFill>
                <a:srgbClr val="000000"/>
              </a:solidFill>
              <a:effectLst/>
              <a:uFillTx/>
              <a:latin typeface="Arial"/>
            </a:endParaRPr>
          </a:p>
        </p:txBody>
      </p:sp>
      <p:sp>
        <p:nvSpPr>
          <p:cNvPr id="37" name=""/>
          <p:cNvSpPr/>
          <p:nvPr/>
        </p:nvSpPr>
        <p:spPr>
          <a:xfrm>
            <a:off x="2160000" y="2880000"/>
            <a:ext cx="5219640" cy="366120"/>
          </a:xfrm>
          <a:prstGeom prst="rect">
            <a:avLst/>
          </a:prstGeom>
          <a:noFill/>
          <a:ln w="0">
            <a:noFill/>
          </a:ln>
        </p:spPr>
        <p:style>
          <a:lnRef idx="0"/>
          <a:fillRef idx="0"/>
          <a:effectRef idx="0"/>
          <a:fontRef idx="minor"/>
        </p:style>
        <p:txBody>
          <a:bodyPr lIns="0" rIns="0" tIns="0" bIns="0" anchor="t">
            <a:spAutoFit/>
          </a:bodyPr>
          <a:p>
            <a:pPr algn="ctr">
              <a:lnSpc>
                <a:spcPct val="100000"/>
              </a:lnSpc>
              <a:tabLst>
                <a:tab algn="l" pos="0"/>
              </a:tabLst>
            </a:pPr>
            <a:r>
              <a:rPr b="0" lang="fr" sz="2400" strike="noStrike" u="none">
                <a:solidFill>
                  <a:srgbClr val="f3f3f3"/>
                </a:solidFill>
                <a:effectLst/>
                <a:uFillTx/>
                <a:latin typeface="Montserrat"/>
              </a:rPr>
              <a:t>Data-Analyse</a:t>
            </a:r>
            <a:endParaRPr b="0" lang="fr-FR" sz="2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8" name="Google Shape;80;p 1"/>
          <p:cNvSpPr/>
          <p:nvPr/>
        </p:nvSpPr>
        <p:spPr>
          <a:xfrm>
            <a:off x="0" y="0"/>
            <a:ext cx="9143280" cy="1389600"/>
          </a:xfrm>
          <a:prstGeom prst="rect">
            <a:avLst/>
          </a:prstGeom>
          <a:solidFill>
            <a:srgbClr val="004d40"/>
          </a:solidFill>
          <a:ln w="9525">
            <a:solidFill>
              <a:srgbClr val="ffffff"/>
            </a:solidFill>
            <a:round/>
          </a:ln>
        </p:spPr>
        <p:style>
          <a:lnRef idx="0"/>
          <a:fillRef idx="0"/>
          <a:effectRef idx="0"/>
          <a:fontRef idx="minor"/>
        </p:style>
        <p:txBody>
          <a:bodyPr lIns="90000" rIns="90000" tIns="91440" bIns="91440" anchor="ctr">
            <a:noAutofit/>
          </a:bodyPr>
          <a:p>
            <a:endParaRPr b="0" lang="fr-FR" sz="1400" strike="noStrike" u="none">
              <a:solidFill>
                <a:srgbClr val="000000"/>
              </a:solidFill>
              <a:effectLst/>
              <a:uFillTx/>
              <a:latin typeface="Arial"/>
              <a:ea typeface="Arial"/>
            </a:endParaRPr>
          </a:p>
        </p:txBody>
      </p:sp>
      <p:sp>
        <p:nvSpPr>
          <p:cNvPr id="89" name="Google Shape;81;p 1"/>
          <p:cNvSpPr/>
          <p:nvPr/>
        </p:nvSpPr>
        <p:spPr>
          <a:xfrm>
            <a:off x="895680" y="337320"/>
            <a:ext cx="8519760" cy="572040"/>
          </a:xfrm>
          <a:prstGeom prst="rect">
            <a:avLst/>
          </a:prstGeom>
          <a:noFill/>
          <a:ln w="0">
            <a:noFill/>
          </a:ln>
        </p:spPr>
        <p:style>
          <a:lnRef idx="0"/>
          <a:fillRef idx="0"/>
          <a:effectRef idx="0"/>
          <a:fontRef idx="minor"/>
        </p:style>
        <p:txBody>
          <a:bodyPr lIns="90000" rIns="90000" tIns="91440" bIns="91440" anchor="t">
            <a:normAutofit/>
          </a:bodyPr>
          <a:p>
            <a:pPr>
              <a:lnSpc>
                <a:spcPct val="100000"/>
              </a:lnSpc>
              <a:tabLst>
                <a:tab algn="l" pos="0"/>
              </a:tabLst>
            </a:pPr>
            <a:r>
              <a:rPr b="0" lang="fr" sz="2500" strike="noStrike" u="none">
                <a:solidFill>
                  <a:srgbClr val="f3f3f3"/>
                </a:solidFill>
                <a:effectLst/>
                <a:uFillTx/>
                <a:latin typeface="Montserrat"/>
                <a:ea typeface="Montserrat"/>
              </a:rPr>
              <a:t>Analyses univariées du prix</a:t>
            </a:r>
            <a:endParaRPr b="0" lang="fr-FR" sz="2500" strike="noStrike" u="none">
              <a:solidFill>
                <a:srgbClr val="000000"/>
              </a:solidFill>
              <a:effectLst/>
              <a:uFillTx/>
              <a:latin typeface="Arial"/>
            </a:endParaRPr>
          </a:p>
        </p:txBody>
      </p:sp>
      <p:sp>
        <p:nvSpPr>
          <p:cNvPr id="90" name="Google Shape;82;p 1"/>
          <p:cNvSpPr/>
          <p:nvPr/>
        </p:nvSpPr>
        <p:spPr>
          <a:xfrm>
            <a:off x="1012320" y="993240"/>
            <a:ext cx="452160" cy="49680"/>
          </a:xfrm>
          <a:prstGeom prst="rect">
            <a:avLst/>
          </a:prstGeom>
          <a:solidFill>
            <a:srgbClr val="f3f3f3"/>
          </a:solidFill>
          <a:ln w="0">
            <a:noFill/>
          </a:ln>
        </p:spPr>
        <p:style>
          <a:lnRef idx="0"/>
          <a:fillRef idx="0"/>
          <a:effectRef idx="0"/>
          <a:fontRef idx="minor"/>
        </p:style>
        <p:txBody>
          <a:bodyPr lIns="90000" rIns="90000" tIns="24840" bIns="24840" anchor="ctr">
            <a:noAutofit/>
          </a:bodyPr>
          <a:p>
            <a:endParaRPr b="0" lang="fr-FR" sz="1400" strike="noStrike" u="none">
              <a:solidFill>
                <a:srgbClr val="000000"/>
              </a:solidFill>
              <a:effectLst/>
              <a:uFillTx/>
              <a:latin typeface="Arial"/>
              <a:ea typeface="Arial"/>
            </a:endParaRPr>
          </a:p>
        </p:txBody>
      </p:sp>
      <p:sp>
        <p:nvSpPr>
          <p:cNvPr id="91" name=""/>
          <p:cNvSpPr txBox="1"/>
          <p:nvPr/>
        </p:nvSpPr>
        <p:spPr>
          <a:xfrm>
            <a:off x="1620000" y="848880"/>
            <a:ext cx="3600000" cy="411120"/>
          </a:xfrm>
          <a:prstGeom prst="rect">
            <a:avLst/>
          </a:prstGeom>
          <a:noFill/>
          <a:ln w="0">
            <a:noFill/>
          </a:ln>
        </p:spPr>
        <p:txBody>
          <a:bodyPr lIns="90000" rIns="90000" tIns="45000" bIns="45000" anchor="t">
            <a:spAutoFit/>
          </a:bodyPr>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Boite à moustache</a:t>
            </a:r>
            <a:endParaRPr b="0" lang="fr-FR" sz="1800" strike="noStrike" u="none">
              <a:solidFill>
                <a:srgbClr val="000000"/>
              </a:solidFill>
              <a:effectLst/>
              <a:uFillTx/>
              <a:latin typeface="Arial"/>
            </a:endParaRPr>
          </a:p>
        </p:txBody>
      </p:sp>
      <p:pic>
        <p:nvPicPr>
          <p:cNvPr id="92" name="" descr=""/>
          <p:cNvPicPr/>
          <p:nvPr/>
        </p:nvPicPr>
        <p:blipFill>
          <a:blip r:embed="rId1"/>
          <a:stretch/>
        </p:blipFill>
        <p:spPr>
          <a:xfrm rot="21590400">
            <a:off x="418320" y="1990800"/>
            <a:ext cx="8038080" cy="2495520"/>
          </a:xfrm>
          <a:prstGeom prst="rect">
            <a:avLst/>
          </a:prstGeom>
          <a:noFill/>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 name="Google Shape;80;p 2"/>
          <p:cNvSpPr/>
          <p:nvPr/>
        </p:nvSpPr>
        <p:spPr>
          <a:xfrm>
            <a:off x="0" y="0"/>
            <a:ext cx="9143280" cy="1389600"/>
          </a:xfrm>
          <a:prstGeom prst="rect">
            <a:avLst/>
          </a:prstGeom>
          <a:solidFill>
            <a:srgbClr val="004d40"/>
          </a:solidFill>
          <a:ln w="9525">
            <a:solidFill>
              <a:srgbClr val="ffffff"/>
            </a:solidFill>
            <a:round/>
          </a:ln>
        </p:spPr>
        <p:style>
          <a:lnRef idx="0"/>
          <a:fillRef idx="0"/>
          <a:effectRef idx="0"/>
          <a:fontRef idx="minor"/>
        </p:style>
        <p:txBody>
          <a:bodyPr lIns="90000" rIns="90000" tIns="91440" bIns="91440" anchor="ctr">
            <a:noAutofit/>
          </a:bodyPr>
          <a:p>
            <a:endParaRPr b="0" lang="fr-FR" sz="1400" strike="noStrike" u="none">
              <a:solidFill>
                <a:srgbClr val="000000"/>
              </a:solidFill>
              <a:effectLst/>
              <a:uFillTx/>
              <a:latin typeface="Arial"/>
              <a:ea typeface="Arial"/>
            </a:endParaRPr>
          </a:p>
        </p:txBody>
      </p:sp>
      <p:sp>
        <p:nvSpPr>
          <p:cNvPr id="94" name="Google Shape;81;p 2"/>
          <p:cNvSpPr/>
          <p:nvPr/>
        </p:nvSpPr>
        <p:spPr>
          <a:xfrm>
            <a:off x="895680" y="337320"/>
            <a:ext cx="8519760" cy="572040"/>
          </a:xfrm>
          <a:prstGeom prst="rect">
            <a:avLst/>
          </a:prstGeom>
          <a:noFill/>
          <a:ln w="0">
            <a:noFill/>
          </a:ln>
        </p:spPr>
        <p:style>
          <a:lnRef idx="0"/>
          <a:fillRef idx="0"/>
          <a:effectRef idx="0"/>
          <a:fontRef idx="minor"/>
        </p:style>
        <p:txBody>
          <a:bodyPr lIns="90000" rIns="90000" tIns="91440" bIns="91440" anchor="t">
            <a:normAutofit/>
          </a:bodyPr>
          <a:p>
            <a:pPr>
              <a:lnSpc>
                <a:spcPct val="100000"/>
              </a:lnSpc>
              <a:tabLst>
                <a:tab algn="l" pos="0"/>
              </a:tabLst>
            </a:pPr>
            <a:r>
              <a:rPr b="0" lang="fr" sz="2500" strike="noStrike" u="none">
                <a:solidFill>
                  <a:srgbClr val="f3f3f3"/>
                </a:solidFill>
                <a:effectLst/>
                <a:uFillTx/>
                <a:latin typeface="Montserrat"/>
                <a:ea typeface="Montserrat"/>
              </a:rPr>
              <a:t>Analyses univariées du prix</a:t>
            </a:r>
            <a:endParaRPr b="0" lang="fr-FR" sz="2500" strike="noStrike" u="none">
              <a:solidFill>
                <a:srgbClr val="000000"/>
              </a:solidFill>
              <a:effectLst/>
              <a:uFillTx/>
              <a:latin typeface="Arial"/>
            </a:endParaRPr>
          </a:p>
        </p:txBody>
      </p:sp>
      <p:sp>
        <p:nvSpPr>
          <p:cNvPr id="95" name="Google Shape;82;p 2"/>
          <p:cNvSpPr/>
          <p:nvPr/>
        </p:nvSpPr>
        <p:spPr>
          <a:xfrm>
            <a:off x="1012320" y="993240"/>
            <a:ext cx="452160" cy="49680"/>
          </a:xfrm>
          <a:prstGeom prst="rect">
            <a:avLst/>
          </a:prstGeom>
          <a:solidFill>
            <a:srgbClr val="f3f3f3"/>
          </a:solidFill>
          <a:ln w="0">
            <a:noFill/>
          </a:ln>
        </p:spPr>
        <p:style>
          <a:lnRef idx="0"/>
          <a:fillRef idx="0"/>
          <a:effectRef idx="0"/>
          <a:fontRef idx="minor"/>
        </p:style>
        <p:txBody>
          <a:bodyPr lIns="90000" rIns="90000" tIns="24840" bIns="24840" anchor="ctr">
            <a:noAutofit/>
          </a:bodyPr>
          <a:p>
            <a:endParaRPr b="0" lang="fr-FR" sz="1400" strike="noStrike" u="none">
              <a:solidFill>
                <a:srgbClr val="000000"/>
              </a:solidFill>
              <a:effectLst/>
              <a:uFillTx/>
              <a:latin typeface="Arial"/>
              <a:ea typeface="Arial"/>
            </a:endParaRPr>
          </a:p>
        </p:txBody>
      </p:sp>
      <p:sp>
        <p:nvSpPr>
          <p:cNvPr id="96" name=""/>
          <p:cNvSpPr txBox="1"/>
          <p:nvPr/>
        </p:nvSpPr>
        <p:spPr>
          <a:xfrm>
            <a:off x="1620000" y="848880"/>
            <a:ext cx="3600000" cy="411120"/>
          </a:xfrm>
          <a:prstGeom prst="rect">
            <a:avLst/>
          </a:prstGeom>
          <a:noFill/>
          <a:ln w="0">
            <a:noFill/>
          </a:ln>
        </p:spPr>
        <p:txBody>
          <a:bodyPr lIns="90000" rIns="90000" tIns="45000" bIns="45000" anchor="t">
            <a:spAutoFit/>
          </a:bodyPr>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Z-score</a:t>
            </a:r>
            <a:endParaRPr b="0" lang="fr-FR" sz="1800" strike="noStrike" u="none">
              <a:solidFill>
                <a:srgbClr val="000000"/>
              </a:solidFill>
              <a:effectLst/>
              <a:uFillTx/>
              <a:latin typeface="Arial"/>
            </a:endParaRPr>
          </a:p>
        </p:txBody>
      </p:sp>
      <p:sp>
        <p:nvSpPr>
          <p:cNvPr id="97" name=""/>
          <p:cNvSpPr txBox="1"/>
          <p:nvPr/>
        </p:nvSpPr>
        <p:spPr>
          <a:xfrm>
            <a:off x="2880000" y="1603440"/>
            <a:ext cx="4320000" cy="435240"/>
          </a:xfrm>
          <a:prstGeom prst="rect">
            <a:avLst/>
          </a:prstGeom>
          <a:noFill/>
          <a:ln w="0">
            <a:noFill/>
          </a:ln>
        </p:spPr>
        <p:txBody>
          <a:bodyPr lIns="90000" rIns="90000" tIns="45000" bIns="45000" anchor="ctr">
            <a:spAutoFit/>
          </a:bodyPr>
          <a:p>
            <a:pPr>
              <a:lnSpc>
                <a:spcPct val="100000"/>
              </a:lnSpc>
              <a:spcBef>
                <a:spcPts val="340"/>
              </a:spcBef>
              <a:spcAft>
                <a:spcPts val="142"/>
              </a:spcAft>
            </a:pPr>
            <a:r>
              <a:rPr b="0" lang="fr-FR" sz="1000" strike="noStrike" u="none">
                <a:solidFill>
                  <a:srgbClr val="000000"/>
                </a:solidFill>
                <a:effectLst/>
                <a:uFillTx/>
                <a:latin typeface="Arial"/>
              </a:rPr>
              <a:t>z=(X−μ)/σ</a:t>
            </a:r>
            <a:endParaRPr b="0" lang="fr-FR" sz="1000" strike="noStrike" u="none">
              <a:solidFill>
                <a:srgbClr val="000000"/>
              </a:solidFill>
              <a:effectLst/>
              <a:uFillTx/>
              <a:latin typeface="Arial"/>
              <a:ea typeface="Noto Sans CJK SC"/>
            </a:endParaRPr>
          </a:p>
          <a:p>
            <a:pPr>
              <a:lnSpc>
                <a:spcPct val="100000"/>
              </a:lnSpc>
              <a:spcBef>
                <a:spcPts val="340"/>
              </a:spcBef>
              <a:spcAft>
                <a:spcPts val="142"/>
              </a:spcAft>
            </a:pPr>
            <a:r>
              <a:rPr b="0" lang="fr-FR" sz="1000" strike="noStrike" u="none">
                <a:solidFill>
                  <a:srgbClr val="000000"/>
                </a:solidFill>
                <a:effectLst/>
                <a:uFillTx/>
                <a:latin typeface="Arial"/>
              </a:rPr>
              <a:t>Z-score = (price - moyenne_price) / ecart_type</a:t>
            </a:r>
            <a:endParaRPr b="0" lang="fr-FR" sz="1000" strike="noStrike" u="none">
              <a:solidFill>
                <a:srgbClr val="000000"/>
              </a:solidFill>
              <a:effectLst/>
              <a:uFillTx/>
              <a:latin typeface="Arial"/>
              <a:ea typeface="Noto Sans CJK SC"/>
            </a:endParaRPr>
          </a:p>
        </p:txBody>
      </p:sp>
      <p:pic>
        <p:nvPicPr>
          <p:cNvPr id="98" name="" descr=""/>
          <p:cNvPicPr/>
          <p:nvPr/>
        </p:nvPicPr>
        <p:blipFill>
          <a:blip r:embed="rId1"/>
          <a:stretch/>
        </p:blipFill>
        <p:spPr>
          <a:xfrm>
            <a:off x="183600" y="2014200"/>
            <a:ext cx="8816400" cy="2665800"/>
          </a:xfrm>
          <a:prstGeom prst="rect">
            <a:avLst/>
          </a:prstGeom>
          <a:noFill/>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 name="Google Shape;80;p 3"/>
          <p:cNvSpPr/>
          <p:nvPr/>
        </p:nvSpPr>
        <p:spPr>
          <a:xfrm>
            <a:off x="0" y="0"/>
            <a:ext cx="9143280" cy="1389600"/>
          </a:xfrm>
          <a:prstGeom prst="rect">
            <a:avLst/>
          </a:prstGeom>
          <a:solidFill>
            <a:srgbClr val="004d40"/>
          </a:solidFill>
          <a:ln w="9525">
            <a:solidFill>
              <a:srgbClr val="ffffff"/>
            </a:solidFill>
            <a:round/>
          </a:ln>
        </p:spPr>
        <p:style>
          <a:lnRef idx="0"/>
          <a:fillRef idx="0"/>
          <a:effectRef idx="0"/>
          <a:fontRef idx="minor"/>
        </p:style>
        <p:txBody>
          <a:bodyPr lIns="90000" rIns="90000" tIns="91440" bIns="91440" anchor="ctr">
            <a:noAutofit/>
          </a:bodyPr>
          <a:p>
            <a:endParaRPr b="0" lang="fr-FR" sz="1400" strike="noStrike" u="none">
              <a:solidFill>
                <a:srgbClr val="000000"/>
              </a:solidFill>
              <a:effectLst/>
              <a:uFillTx/>
              <a:latin typeface="Arial"/>
              <a:ea typeface="Arial"/>
            </a:endParaRPr>
          </a:p>
        </p:txBody>
      </p:sp>
      <p:sp>
        <p:nvSpPr>
          <p:cNvPr id="100" name="Google Shape;81;p 3"/>
          <p:cNvSpPr/>
          <p:nvPr/>
        </p:nvSpPr>
        <p:spPr>
          <a:xfrm>
            <a:off x="895680" y="337320"/>
            <a:ext cx="8519760" cy="572040"/>
          </a:xfrm>
          <a:prstGeom prst="rect">
            <a:avLst/>
          </a:prstGeom>
          <a:noFill/>
          <a:ln w="0">
            <a:noFill/>
          </a:ln>
        </p:spPr>
        <p:style>
          <a:lnRef idx="0"/>
          <a:fillRef idx="0"/>
          <a:effectRef idx="0"/>
          <a:fontRef idx="minor"/>
        </p:style>
        <p:txBody>
          <a:bodyPr lIns="90000" rIns="90000" tIns="91440" bIns="91440" anchor="t">
            <a:normAutofit/>
          </a:bodyPr>
          <a:p>
            <a:pPr>
              <a:lnSpc>
                <a:spcPct val="100000"/>
              </a:lnSpc>
              <a:tabLst>
                <a:tab algn="l" pos="0"/>
              </a:tabLst>
            </a:pPr>
            <a:r>
              <a:rPr b="0" lang="fr" sz="2500" strike="noStrike" u="none">
                <a:solidFill>
                  <a:srgbClr val="f3f3f3"/>
                </a:solidFill>
                <a:effectLst/>
                <a:uFillTx/>
                <a:latin typeface="Montserrat"/>
                <a:ea typeface="Montserrat"/>
              </a:rPr>
              <a:t>Analyses univariées du prix</a:t>
            </a:r>
            <a:endParaRPr b="0" lang="fr-FR" sz="2500" strike="noStrike" u="none">
              <a:solidFill>
                <a:srgbClr val="000000"/>
              </a:solidFill>
              <a:effectLst/>
              <a:uFillTx/>
              <a:latin typeface="Arial"/>
            </a:endParaRPr>
          </a:p>
        </p:txBody>
      </p:sp>
      <p:sp>
        <p:nvSpPr>
          <p:cNvPr id="101" name="Google Shape;82;p 3"/>
          <p:cNvSpPr/>
          <p:nvPr/>
        </p:nvSpPr>
        <p:spPr>
          <a:xfrm>
            <a:off x="1012320" y="993240"/>
            <a:ext cx="452160" cy="49680"/>
          </a:xfrm>
          <a:prstGeom prst="rect">
            <a:avLst/>
          </a:prstGeom>
          <a:solidFill>
            <a:srgbClr val="f3f3f3"/>
          </a:solidFill>
          <a:ln w="0">
            <a:noFill/>
          </a:ln>
        </p:spPr>
        <p:style>
          <a:lnRef idx="0"/>
          <a:fillRef idx="0"/>
          <a:effectRef idx="0"/>
          <a:fontRef idx="minor"/>
        </p:style>
        <p:txBody>
          <a:bodyPr lIns="90000" rIns="90000" tIns="24840" bIns="24840" anchor="ctr">
            <a:noAutofit/>
          </a:bodyPr>
          <a:p>
            <a:endParaRPr b="0" lang="fr-FR" sz="1400" strike="noStrike" u="none">
              <a:solidFill>
                <a:srgbClr val="000000"/>
              </a:solidFill>
              <a:effectLst/>
              <a:uFillTx/>
              <a:latin typeface="Arial"/>
              <a:ea typeface="Arial"/>
            </a:endParaRPr>
          </a:p>
        </p:txBody>
      </p:sp>
      <p:sp>
        <p:nvSpPr>
          <p:cNvPr id="102" name=""/>
          <p:cNvSpPr txBox="1"/>
          <p:nvPr/>
        </p:nvSpPr>
        <p:spPr>
          <a:xfrm>
            <a:off x="1620000" y="848880"/>
            <a:ext cx="3600000" cy="411120"/>
          </a:xfrm>
          <a:prstGeom prst="rect">
            <a:avLst/>
          </a:prstGeom>
          <a:noFill/>
          <a:ln w="0">
            <a:noFill/>
          </a:ln>
        </p:spPr>
        <p:txBody>
          <a:bodyPr lIns="90000" rIns="90000" tIns="45000" bIns="45000" anchor="t">
            <a:spAutoFit/>
          </a:bodyPr>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Outliers</a:t>
            </a:r>
            <a:endParaRPr b="0" lang="fr-FR" sz="1800" strike="noStrike" u="none">
              <a:solidFill>
                <a:srgbClr val="000000"/>
              </a:solidFill>
              <a:effectLst/>
              <a:uFillTx/>
              <a:latin typeface="Arial"/>
            </a:endParaRPr>
          </a:p>
        </p:txBody>
      </p:sp>
      <p:pic>
        <p:nvPicPr>
          <p:cNvPr id="103" name="" descr=""/>
          <p:cNvPicPr/>
          <p:nvPr/>
        </p:nvPicPr>
        <p:blipFill>
          <a:blip r:embed="rId1"/>
          <a:stretch/>
        </p:blipFill>
        <p:spPr>
          <a:xfrm>
            <a:off x="360000" y="1800000"/>
            <a:ext cx="8603640" cy="1981800"/>
          </a:xfrm>
          <a:prstGeom prst="rect">
            <a:avLst/>
          </a:prstGeom>
          <a:noFill/>
          <a:ln w="0">
            <a:noFill/>
          </a:ln>
        </p:spPr>
      </p:pic>
      <p:sp>
        <p:nvSpPr>
          <p:cNvPr id="104" name=""/>
          <p:cNvSpPr txBox="1"/>
          <p:nvPr/>
        </p:nvSpPr>
        <p:spPr>
          <a:xfrm>
            <a:off x="1800000" y="3960000"/>
            <a:ext cx="5220000" cy="900000"/>
          </a:xfrm>
          <a:prstGeom prst="rect">
            <a:avLst/>
          </a:prstGeom>
          <a:noFill/>
          <a:ln w="0">
            <a:noFill/>
          </a:ln>
        </p:spPr>
        <p:txBody>
          <a:bodyPr lIns="90000" rIns="90000" tIns="45000" bIns="45000" anchor="t">
            <a:spAutoFit/>
          </a:bodyPr>
          <a:p>
            <a:r>
              <a:rPr b="0" lang="fr-FR" sz="1200" strike="noStrike" u="none">
                <a:solidFill>
                  <a:srgbClr val="808080"/>
                </a:solidFill>
                <a:effectLst/>
                <a:uFillTx/>
                <a:latin typeface="FiraCode Nerd Font"/>
              </a:rPr>
              <a:t>Nombre de vente d'article hors outliers: 5621.0</a:t>
            </a:r>
            <a:endParaRPr b="0" lang="fr-FR" sz="1200" strike="noStrike" u="none">
              <a:solidFill>
                <a:srgbClr val="808080"/>
              </a:solidFill>
              <a:effectLst/>
              <a:uFillTx/>
              <a:latin typeface="FiraCode Nerd Font"/>
            </a:endParaRPr>
          </a:p>
          <a:p>
            <a:r>
              <a:rPr b="0" lang="fr-FR" sz="1200" strike="noStrike" u="none">
                <a:solidFill>
                  <a:srgbClr val="808080"/>
                </a:solidFill>
                <a:effectLst/>
                <a:uFillTx/>
                <a:latin typeface="FiraCode Nerd Font"/>
              </a:rPr>
              <a:t>Nombre de vente d'article seulement outliers: 130.0</a:t>
            </a:r>
            <a:endParaRPr b="0" lang="fr-FR" sz="1200" strike="noStrike" u="none">
              <a:solidFill>
                <a:srgbClr val="808080"/>
              </a:solidFill>
              <a:effectLst/>
              <a:uFillTx/>
              <a:latin typeface="FiraCode Nerd Font"/>
            </a:endParaRPr>
          </a:p>
          <a:p>
            <a:r>
              <a:rPr b="0" lang="fr-FR" sz="1200" strike="noStrike" u="none">
                <a:solidFill>
                  <a:srgbClr val="808080"/>
                </a:solidFill>
                <a:effectLst/>
                <a:uFillTx/>
                <a:latin typeface="FiraCode Nerd Font"/>
              </a:rPr>
              <a:t>Quantité d'article hors outliers en stock: 15852</a:t>
            </a:r>
            <a:endParaRPr b="0" lang="fr-FR" sz="1200" strike="noStrike" u="none">
              <a:solidFill>
                <a:srgbClr val="808080"/>
              </a:solidFill>
              <a:effectLst/>
              <a:uFillTx/>
              <a:latin typeface="FiraCode Nerd Font"/>
            </a:endParaRPr>
          </a:p>
          <a:p>
            <a:r>
              <a:rPr b="0" lang="fr-FR" sz="1200" strike="noStrike" u="none">
                <a:solidFill>
                  <a:srgbClr val="808080"/>
                </a:solidFill>
                <a:effectLst/>
                <a:uFillTx/>
                <a:latin typeface="FiraCode Nerd Font"/>
              </a:rPr>
              <a:t>Quantité d'article outliers en stock: 888</a:t>
            </a:r>
            <a:endParaRPr b="0" lang="fr-FR" sz="1200" strike="noStrike" u="none">
              <a:solidFill>
                <a:srgbClr val="808080"/>
              </a:solidFill>
              <a:effectLst/>
              <a:uFillTx/>
              <a:latin typeface="FiraCode Nerd Font"/>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Google Shape;87;p7"/>
          <p:cNvSpPr/>
          <p:nvPr/>
        </p:nvSpPr>
        <p:spPr>
          <a:xfrm>
            <a:off x="0" y="0"/>
            <a:ext cx="9143280" cy="1389600"/>
          </a:xfrm>
          <a:prstGeom prst="rect">
            <a:avLst/>
          </a:prstGeom>
          <a:solidFill>
            <a:srgbClr val="004d40"/>
          </a:solidFill>
          <a:ln w="9525">
            <a:solidFill>
              <a:srgbClr val="ffffff"/>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fr-FR" sz="1400" strike="noStrike" u="none">
              <a:solidFill>
                <a:srgbClr val="000000"/>
              </a:solidFill>
              <a:effectLst/>
              <a:uFillTx/>
              <a:latin typeface="Arial"/>
              <a:ea typeface="Arial"/>
            </a:endParaRPr>
          </a:p>
        </p:txBody>
      </p:sp>
      <p:sp>
        <p:nvSpPr>
          <p:cNvPr id="106" name="Google Shape;88;p7"/>
          <p:cNvSpPr/>
          <p:nvPr/>
        </p:nvSpPr>
        <p:spPr>
          <a:xfrm>
            <a:off x="895680" y="337320"/>
            <a:ext cx="8519760" cy="572040"/>
          </a:xfrm>
          <a:prstGeom prst="rect">
            <a:avLst/>
          </a:prstGeom>
          <a:noFill/>
          <a:ln w="0">
            <a:noFill/>
          </a:ln>
        </p:spPr>
        <p:style>
          <a:lnRef idx="0"/>
          <a:fillRef idx="0"/>
          <a:effectRef idx="0"/>
          <a:fontRef idx="minor"/>
        </p:style>
        <p:txBody>
          <a:bodyPr lIns="90000" rIns="90000" tIns="91440" bIns="91440" anchor="t">
            <a:normAutofit fontScale="55000" lnSpcReduction="19999"/>
          </a:bodyPr>
          <a:p>
            <a:pPr>
              <a:lnSpc>
                <a:spcPct val="100000"/>
              </a:lnSpc>
              <a:tabLst>
                <a:tab algn="l" pos="0"/>
              </a:tabLst>
            </a:pPr>
            <a:r>
              <a:rPr b="0" lang="fr" sz="2500" strike="noStrike" u="none">
                <a:solidFill>
                  <a:srgbClr val="f3f3f3"/>
                </a:solidFill>
                <a:effectLst/>
                <a:uFillTx/>
                <a:latin typeface="Montserrat"/>
                <a:ea typeface="Montserrat"/>
              </a:rPr>
              <a:t>Analyses complémentaires</a:t>
            </a:r>
            <a:endParaRPr b="0" lang="fr-FR" sz="2500" strike="noStrike" u="none">
              <a:solidFill>
                <a:srgbClr val="000000"/>
              </a:solidFill>
              <a:effectLst/>
              <a:uFillTx/>
              <a:latin typeface="Arial"/>
            </a:endParaRPr>
          </a:p>
          <a:p>
            <a:pPr>
              <a:lnSpc>
                <a:spcPct val="100000"/>
              </a:lnSpc>
              <a:tabLst>
                <a:tab algn="l" pos="0"/>
              </a:tabLst>
            </a:pPr>
            <a:r>
              <a:rPr b="0" lang="fr" sz="2500" strike="noStrike" u="none">
                <a:solidFill>
                  <a:srgbClr val="f3f3f3"/>
                </a:solidFill>
                <a:effectLst/>
                <a:uFillTx/>
                <a:latin typeface="Montserrat"/>
                <a:ea typeface="Arial"/>
              </a:rPr>
              <a:t>CA, quantités, stocks, taux de marge et correlations</a:t>
            </a:r>
            <a:endParaRPr b="0" lang="fr-FR" sz="2500" strike="noStrike" u="none">
              <a:solidFill>
                <a:srgbClr val="000000"/>
              </a:solidFill>
              <a:effectLst/>
              <a:uFillTx/>
              <a:latin typeface="Arial"/>
            </a:endParaRPr>
          </a:p>
        </p:txBody>
      </p:sp>
      <p:sp>
        <p:nvSpPr>
          <p:cNvPr id="107" name="Google Shape;89;p7"/>
          <p:cNvSpPr/>
          <p:nvPr/>
        </p:nvSpPr>
        <p:spPr>
          <a:xfrm>
            <a:off x="1012320" y="993240"/>
            <a:ext cx="452160" cy="49680"/>
          </a:xfrm>
          <a:prstGeom prst="rect">
            <a:avLst/>
          </a:prstGeom>
          <a:solidFill>
            <a:srgbClr val="f3f3f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fr-FR" sz="1400" strike="noStrike" u="none">
              <a:solidFill>
                <a:srgbClr val="000000"/>
              </a:solidFill>
              <a:effectLst/>
              <a:uFillTx/>
              <a:latin typeface="Arial"/>
              <a:ea typeface="Arial"/>
            </a:endParaRPr>
          </a:p>
        </p:txBody>
      </p:sp>
      <p:sp>
        <p:nvSpPr>
          <p:cNvPr id="108" name="PlaceHolder 1"/>
          <p:cNvSpPr>
            <a:spLocks noGrp="1"/>
          </p:cNvSpPr>
          <p:nvPr>
            <p:ph/>
          </p:nvPr>
        </p:nvSpPr>
        <p:spPr>
          <a:xfrm>
            <a:off x="557280" y="1528560"/>
            <a:ext cx="6708960" cy="3415680"/>
          </a:xfrm>
          <a:prstGeom prst="rect">
            <a:avLst/>
          </a:prstGeom>
          <a:noFill/>
          <a:ln w="0">
            <a:noFill/>
          </a:ln>
        </p:spPr>
        <p:txBody>
          <a:bodyPr lIns="91440" rIns="91440" tIns="91440" bIns="91440" anchor="t">
            <a:normAutofit/>
          </a:bodyPr>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Méthodes statistiques employés</a:t>
            </a:r>
            <a:endParaRPr b="0" lang="fr-FR" sz="1800" strike="noStrike" u="none">
              <a:solidFill>
                <a:srgbClr val="000000"/>
              </a:solidFill>
              <a:effectLst/>
              <a:uFillTx/>
              <a:latin typeface="Arial"/>
            </a:endParaRPr>
          </a:p>
          <a:p>
            <a:pPr marL="360000" indent="0">
              <a:lnSpc>
                <a:spcPct val="115000"/>
              </a:lnSpc>
              <a:buNone/>
            </a:pPr>
            <a:r>
              <a:rPr b="0" i="1" lang="fr" sz="1200" strike="noStrike" u="none">
                <a:solidFill>
                  <a:srgbClr val="999999"/>
                </a:solidFill>
                <a:effectLst/>
                <a:uFillTx/>
                <a:latin typeface="Montserrat"/>
                <a:ea typeface="Montserrat"/>
              </a:rPr>
              <a:t>Principe de Pareto</a:t>
            </a:r>
            <a:endParaRPr b="0" lang="fr-FR" sz="1200" strike="noStrike" u="none">
              <a:solidFill>
                <a:srgbClr val="000000"/>
              </a:solidFill>
              <a:effectLst/>
              <a:uFillTx/>
              <a:latin typeface="Arial"/>
              <a:ea typeface="Noto Sans CJK SC"/>
            </a:endParaRPr>
          </a:p>
          <a:p>
            <a:pPr marL="360000" indent="0">
              <a:lnSpc>
                <a:spcPct val="115000"/>
              </a:lnSpc>
              <a:buNone/>
            </a:pPr>
            <a:r>
              <a:rPr b="0" i="1" lang="fr" sz="1200" strike="noStrike" u="none">
                <a:solidFill>
                  <a:srgbClr val="999999"/>
                </a:solidFill>
                <a:effectLst/>
                <a:uFillTx/>
                <a:latin typeface="Montserrat"/>
                <a:ea typeface="Montserrat"/>
              </a:rPr>
              <a:t>Couverture de Stock</a:t>
            </a:r>
            <a:endParaRPr b="0" lang="fr-FR" sz="1200" strike="noStrike" u="none">
              <a:solidFill>
                <a:srgbClr val="000000"/>
              </a:solidFill>
              <a:effectLst/>
              <a:uFillTx/>
              <a:latin typeface="Arial"/>
              <a:ea typeface="Noto Sans CJK SC"/>
            </a:endParaRPr>
          </a:p>
          <a:p>
            <a:pPr marL="360000" indent="0">
              <a:lnSpc>
                <a:spcPct val="115000"/>
              </a:lnSpc>
              <a:buNone/>
            </a:pPr>
            <a:r>
              <a:rPr b="0" i="1" lang="fr" sz="1200" strike="noStrike" u="none">
                <a:solidFill>
                  <a:srgbClr val="999999"/>
                </a:solidFill>
                <a:effectLst/>
                <a:uFillTx/>
                <a:latin typeface="Montserrat"/>
                <a:ea typeface="Montserrat"/>
              </a:rPr>
              <a:t>Valeur d’inventaire</a:t>
            </a:r>
            <a:endParaRPr b="0" lang="fr-FR" sz="1200" strike="noStrike" u="none">
              <a:solidFill>
                <a:srgbClr val="000000"/>
              </a:solidFill>
              <a:effectLst/>
              <a:uFillTx/>
              <a:latin typeface="Arial"/>
              <a:ea typeface="Noto Sans CJK SC"/>
            </a:endParaRPr>
          </a:p>
          <a:p>
            <a:pPr marL="360000" indent="0">
              <a:lnSpc>
                <a:spcPct val="115000"/>
              </a:lnSpc>
              <a:buNone/>
            </a:pPr>
            <a:r>
              <a:rPr b="0" i="1" lang="fr" sz="1200" strike="noStrike" u="none">
                <a:solidFill>
                  <a:srgbClr val="999999"/>
                </a:solidFill>
                <a:effectLst/>
                <a:uFillTx/>
                <a:latin typeface="Montserrat"/>
                <a:ea typeface="Montserrat"/>
              </a:rPr>
              <a:t>Taux de marge</a:t>
            </a:r>
            <a:endParaRPr b="0" lang="fr-FR" sz="1200" strike="noStrike" u="none">
              <a:solidFill>
                <a:srgbClr val="000000"/>
              </a:solidFill>
              <a:effectLst/>
              <a:uFillTx/>
              <a:latin typeface="Arial"/>
              <a:ea typeface="Noto Sans CJK SC"/>
            </a:endParaRPr>
          </a:p>
          <a:p>
            <a:pPr marL="360000" indent="0">
              <a:lnSpc>
                <a:spcPct val="115000"/>
              </a:lnSpc>
              <a:buNone/>
            </a:pPr>
            <a:r>
              <a:rPr b="0" i="1" lang="fr" sz="1200" strike="noStrike" u="none">
                <a:solidFill>
                  <a:srgbClr val="999999"/>
                </a:solidFill>
                <a:effectLst/>
                <a:uFillTx/>
                <a:latin typeface="Montserrat"/>
                <a:ea typeface="Montserrat"/>
              </a:rPr>
              <a:t>Correlation</a:t>
            </a:r>
            <a:endParaRPr b="0" lang="fr-FR" sz="1200" strike="noStrike" u="none">
              <a:solidFill>
                <a:srgbClr val="000000"/>
              </a:solidFill>
              <a:effectLst/>
              <a:uFillTx/>
              <a:latin typeface="Arial"/>
              <a:ea typeface="Noto Sans CJK SC"/>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Graphique avec commentaire des résultats</a:t>
            </a:r>
            <a:endParaRPr b="0" lang="fr-FR" sz="1800" strike="noStrike" u="none">
              <a:solidFill>
                <a:srgbClr val="000000"/>
              </a:solidFill>
              <a:effectLst/>
              <a:uFillTx/>
              <a:latin typeface="Arial"/>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Limites éventuelles de l’analyse </a:t>
            </a:r>
            <a:endParaRPr b="0" lang="fr-FR" sz="1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9" name="" descr=""/>
          <p:cNvPicPr/>
          <p:nvPr/>
        </p:nvPicPr>
        <p:blipFill>
          <a:blip r:embed="rId1"/>
          <a:stretch/>
        </p:blipFill>
        <p:spPr>
          <a:xfrm>
            <a:off x="180000" y="1555560"/>
            <a:ext cx="6300000" cy="2044440"/>
          </a:xfrm>
          <a:prstGeom prst="rect">
            <a:avLst/>
          </a:prstGeom>
          <a:noFill/>
          <a:ln w="0">
            <a:noFill/>
          </a:ln>
        </p:spPr>
      </p:pic>
      <p:sp>
        <p:nvSpPr>
          <p:cNvPr id="110" name="Google Shape;87;p 1"/>
          <p:cNvSpPr/>
          <p:nvPr/>
        </p:nvSpPr>
        <p:spPr>
          <a:xfrm>
            <a:off x="0" y="0"/>
            <a:ext cx="9143280" cy="1389600"/>
          </a:xfrm>
          <a:prstGeom prst="rect">
            <a:avLst/>
          </a:prstGeom>
          <a:solidFill>
            <a:srgbClr val="004d40"/>
          </a:solidFill>
          <a:ln w="9525">
            <a:solidFill>
              <a:srgbClr val="ffffff"/>
            </a:solidFill>
            <a:round/>
          </a:ln>
        </p:spPr>
        <p:style>
          <a:lnRef idx="0"/>
          <a:fillRef idx="0"/>
          <a:effectRef idx="0"/>
          <a:fontRef idx="minor"/>
        </p:style>
        <p:txBody>
          <a:bodyPr lIns="90000" rIns="90000" tIns="91440" bIns="91440" anchor="ctr">
            <a:noAutofit/>
          </a:bodyPr>
          <a:p>
            <a:endParaRPr b="0" lang="fr-FR" sz="1400" strike="noStrike" u="none">
              <a:solidFill>
                <a:srgbClr val="000000"/>
              </a:solidFill>
              <a:effectLst/>
              <a:uFillTx/>
              <a:latin typeface="Arial"/>
              <a:ea typeface="Arial"/>
            </a:endParaRPr>
          </a:p>
        </p:txBody>
      </p:sp>
      <p:sp>
        <p:nvSpPr>
          <p:cNvPr id="111" name="Google Shape;88;p 1"/>
          <p:cNvSpPr/>
          <p:nvPr/>
        </p:nvSpPr>
        <p:spPr>
          <a:xfrm>
            <a:off x="895680" y="337320"/>
            <a:ext cx="8519760" cy="572040"/>
          </a:xfrm>
          <a:prstGeom prst="rect">
            <a:avLst/>
          </a:prstGeom>
          <a:noFill/>
          <a:ln w="0">
            <a:noFill/>
          </a:ln>
        </p:spPr>
        <p:style>
          <a:lnRef idx="0"/>
          <a:fillRef idx="0"/>
          <a:effectRef idx="0"/>
          <a:fontRef idx="minor"/>
        </p:style>
        <p:txBody>
          <a:bodyPr lIns="90000" rIns="90000" tIns="91440" bIns="91440" anchor="t">
            <a:normAutofit fontScale="55000" lnSpcReduction="19999"/>
          </a:bodyPr>
          <a:p>
            <a:pPr>
              <a:lnSpc>
                <a:spcPct val="100000"/>
              </a:lnSpc>
              <a:tabLst>
                <a:tab algn="l" pos="0"/>
              </a:tabLst>
            </a:pPr>
            <a:r>
              <a:rPr b="0" lang="fr" sz="2500" strike="noStrike" u="none">
                <a:solidFill>
                  <a:srgbClr val="f3f3f3"/>
                </a:solidFill>
                <a:effectLst/>
                <a:uFillTx/>
                <a:latin typeface="Montserrat"/>
                <a:ea typeface="Montserrat"/>
              </a:rPr>
              <a:t>Analyses complémentaires</a:t>
            </a:r>
            <a:endParaRPr b="0" lang="fr-FR" sz="2500" strike="noStrike" u="none">
              <a:solidFill>
                <a:srgbClr val="000000"/>
              </a:solidFill>
              <a:effectLst/>
              <a:uFillTx/>
              <a:latin typeface="Arial"/>
            </a:endParaRPr>
          </a:p>
          <a:p>
            <a:pPr>
              <a:lnSpc>
                <a:spcPct val="100000"/>
              </a:lnSpc>
              <a:tabLst>
                <a:tab algn="l" pos="0"/>
              </a:tabLst>
            </a:pPr>
            <a:r>
              <a:rPr b="0" lang="fr" sz="2500" strike="noStrike" u="none">
                <a:solidFill>
                  <a:srgbClr val="f3f3f3"/>
                </a:solidFill>
                <a:effectLst/>
                <a:uFillTx/>
                <a:latin typeface="Montserrat"/>
                <a:ea typeface="Arial"/>
              </a:rPr>
              <a:t>CA, quantités, stocks, taux de marge et correlations</a:t>
            </a:r>
            <a:endParaRPr b="0" lang="fr-FR" sz="2500" strike="noStrike" u="none">
              <a:solidFill>
                <a:srgbClr val="000000"/>
              </a:solidFill>
              <a:effectLst/>
              <a:uFillTx/>
              <a:latin typeface="Arial"/>
            </a:endParaRPr>
          </a:p>
        </p:txBody>
      </p:sp>
      <p:sp>
        <p:nvSpPr>
          <p:cNvPr id="112" name="Google Shape;89;p 1"/>
          <p:cNvSpPr/>
          <p:nvPr/>
        </p:nvSpPr>
        <p:spPr>
          <a:xfrm>
            <a:off x="1012320" y="993240"/>
            <a:ext cx="452160" cy="49680"/>
          </a:xfrm>
          <a:prstGeom prst="rect">
            <a:avLst/>
          </a:prstGeom>
          <a:solidFill>
            <a:srgbClr val="f3f3f3"/>
          </a:solidFill>
          <a:ln w="0">
            <a:noFill/>
          </a:ln>
        </p:spPr>
        <p:style>
          <a:lnRef idx="0"/>
          <a:fillRef idx="0"/>
          <a:effectRef idx="0"/>
          <a:fontRef idx="minor"/>
        </p:style>
        <p:txBody>
          <a:bodyPr lIns="90000" rIns="90000" tIns="24840" bIns="24840" anchor="ctr">
            <a:noAutofit/>
          </a:bodyPr>
          <a:p>
            <a:endParaRPr b="0" lang="fr-FR" sz="1400" strike="noStrike" u="none">
              <a:solidFill>
                <a:srgbClr val="000000"/>
              </a:solidFill>
              <a:effectLst/>
              <a:uFillTx/>
              <a:latin typeface="Arial"/>
              <a:ea typeface="Arial"/>
            </a:endParaRPr>
          </a:p>
        </p:txBody>
      </p:sp>
      <p:sp>
        <p:nvSpPr>
          <p:cNvPr id="113" name=""/>
          <p:cNvSpPr txBox="1"/>
          <p:nvPr/>
        </p:nvSpPr>
        <p:spPr>
          <a:xfrm>
            <a:off x="1620000" y="848880"/>
            <a:ext cx="3600000" cy="411120"/>
          </a:xfrm>
          <a:prstGeom prst="rect">
            <a:avLst/>
          </a:prstGeom>
          <a:noFill/>
          <a:ln w="0">
            <a:noFill/>
          </a:ln>
        </p:spPr>
        <p:txBody>
          <a:bodyPr lIns="90000" rIns="90000" tIns="45000" bIns="45000" anchor="t">
            <a:spAutoFit/>
          </a:bodyPr>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Calcul 20 / 80</a:t>
            </a:r>
            <a:endParaRPr b="0" lang="fr-FR" sz="1800" strike="noStrike" u="none">
              <a:solidFill>
                <a:srgbClr val="000000"/>
              </a:solidFill>
              <a:effectLst/>
              <a:uFillTx/>
              <a:latin typeface="Arial"/>
            </a:endParaRPr>
          </a:p>
        </p:txBody>
      </p:sp>
      <p:sp>
        <p:nvSpPr>
          <p:cNvPr id="114" name=""/>
          <p:cNvSpPr txBox="1"/>
          <p:nvPr/>
        </p:nvSpPr>
        <p:spPr>
          <a:xfrm>
            <a:off x="1440000" y="1377720"/>
            <a:ext cx="6480000" cy="602280"/>
          </a:xfrm>
          <a:prstGeom prst="rect">
            <a:avLst/>
          </a:prstGeom>
          <a:noFill/>
          <a:ln w="0">
            <a:noFill/>
          </a:ln>
        </p:spPr>
        <p:txBody>
          <a:bodyPr lIns="90000" rIns="90000" tIns="45000" bIns="45000" anchor="t">
            <a:spAutoFit/>
          </a:bodyPr>
          <a:p>
            <a:r>
              <a:rPr b="0" lang="fr-FR" sz="1200" strike="noStrike" u="none">
                <a:solidFill>
                  <a:srgbClr val="808080"/>
                </a:solidFill>
                <a:effectLst/>
                <a:uFillTx/>
                <a:latin typeface="Arial"/>
              </a:rPr>
              <a:t>Nombre d'articles représentant 80% du CA : 434</a:t>
            </a:r>
            <a:endParaRPr b="0" lang="fr-FR" sz="1200" strike="noStrike" u="none">
              <a:solidFill>
                <a:srgbClr val="808080"/>
              </a:solidFill>
              <a:effectLst/>
              <a:uFillTx/>
              <a:latin typeface="Arial"/>
            </a:endParaRPr>
          </a:p>
          <a:p>
            <a:r>
              <a:rPr b="0" lang="fr-FR" sz="1200" strike="noStrike" u="none">
                <a:solidFill>
                  <a:srgbClr val="808080"/>
                </a:solidFill>
                <a:effectLst/>
                <a:uFillTx/>
                <a:latin typeface="Arial"/>
              </a:rPr>
              <a:t>Proportion que représente ce groupe d'articles dans le catalogue entier du site web : 61%</a:t>
            </a:r>
            <a:endParaRPr b="0" lang="fr-FR" sz="1200" strike="noStrike" u="none">
              <a:solidFill>
                <a:srgbClr val="808080"/>
              </a:solidFill>
              <a:effectLst/>
              <a:uFillTx/>
              <a:latin typeface="Arial"/>
            </a:endParaRPr>
          </a:p>
        </p:txBody>
      </p:sp>
      <p:pic>
        <p:nvPicPr>
          <p:cNvPr id="115" name="" descr=""/>
          <p:cNvPicPr/>
          <p:nvPr/>
        </p:nvPicPr>
        <p:blipFill>
          <a:blip r:embed="rId2"/>
          <a:stretch/>
        </p:blipFill>
        <p:spPr>
          <a:xfrm>
            <a:off x="180000" y="3420000"/>
            <a:ext cx="5220000" cy="1620000"/>
          </a:xfrm>
          <a:prstGeom prst="rect">
            <a:avLst/>
          </a:prstGeom>
          <a:noFill/>
          <a:ln w="0">
            <a:noFill/>
          </a:ln>
        </p:spPr>
      </p:pic>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Google Shape;87;p 2"/>
          <p:cNvSpPr/>
          <p:nvPr/>
        </p:nvSpPr>
        <p:spPr>
          <a:xfrm>
            <a:off x="0" y="0"/>
            <a:ext cx="9143280" cy="1389600"/>
          </a:xfrm>
          <a:prstGeom prst="rect">
            <a:avLst/>
          </a:prstGeom>
          <a:solidFill>
            <a:srgbClr val="004d40"/>
          </a:solidFill>
          <a:ln w="9525">
            <a:solidFill>
              <a:srgbClr val="ffffff"/>
            </a:solidFill>
            <a:round/>
          </a:ln>
        </p:spPr>
        <p:style>
          <a:lnRef idx="0"/>
          <a:fillRef idx="0"/>
          <a:effectRef idx="0"/>
          <a:fontRef idx="minor"/>
        </p:style>
        <p:txBody>
          <a:bodyPr lIns="90000" rIns="90000" tIns="91440" bIns="91440" anchor="ctr">
            <a:noAutofit/>
          </a:bodyPr>
          <a:p>
            <a:endParaRPr b="0" lang="fr-FR" sz="1400" strike="noStrike" u="none">
              <a:solidFill>
                <a:srgbClr val="000000"/>
              </a:solidFill>
              <a:effectLst/>
              <a:uFillTx/>
              <a:latin typeface="Arial"/>
              <a:ea typeface="Arial"/>
            </a:endParaRPr>
          </a:p>
        </p:txBody>
      </p:sp>
      <p:sp>
        <p:nvSpPr>
          <p:cNvPr id="117" name="Google Shape;88;p 2"/>
          <p:cNvSpPr/>
          <p:nvPr/>
        </p:nvSpPr>
        <p:spPr>
          <a:xfrm>
            <a:off x="895680" y="337320"/>
            <a:ext cx="8519760" cy="572040"/>
          </a:xfrm>
          <a:prstGeom prst="rect">
            <a:avLst/>
          </a:prstGeom>
          <a:noFill/>
          <a:ln w="0">
            <a:noFill/>
          </a:ln>
        </p:spPr>
        <p:style>
          <a:lnRef idx="0"/>
          <a:fillRef idx="0"/>
          <a:effectRef idx="0"/>
          <a:fontRef idx="minor"/>
        </p:style>
        <p:txBody>
          <a:bodyPr lIns="90000" rIns="90000" tIns="91440" bIns="91440" anchor="t">
            <a:normAutofit fontScale="55000" lnSpcReduction="19999"/>
          </a:bodyPr>
          <a:p>
            <a:pPr>
              <a:lnSpc>
                <a:spcPct val="100000"/>
              </a:lnSpc>
              <a:tabLst>
                <a:tab algn="l" pos="0"/>
              </a:tabLst>
            </a:pPr>
            <a:r>
              <a:rPr b="0" lang="fr" sz="2500" strike="noStrike" u="none">
                <a:solidFill>
                  <a:srgbClr val="f3f3f3"/>
                </a:solidFill>
                <a:effectLst/>
                <a:uFillTx/>
                <a:latin typeface="Montserrat"/>
                <a:ea typeface="Montserrat"/>
              </a:rPr>
              <a:t>Analyses complémentaires</a:t>
            </a:r>
            <a:endParaRPr b="0" lang="fr-FR" sz="2500" strike="noStrike" u="none">
              <a:solidFill>
                <a:srgbClr val="000000"/>
              </a:solidFill>
              <a:effectLst/>
              <a:uFillTx/>
              <a:latin typeface="Arial"/>
            </a:endParaRPr>
          </a:p>
          <a:p>
            <a:pPr>
              <a:lnSpc>
                <a:spcPct val="100000"/>
              </a:lnSpc>
              <a:tabLst>
                <a:tab algn="l" pos="0"/>
              </a:tabLst>
            </a:pPr>
            <a:r>
              <a:rPr b="0" lang="fr" sz="2500" strike="noStrike" u="none">
                <a:solidFill>
                  <a:srgbClr val="f3f3f3"/>
                </a:solidFill>
                <a:effectLst/>
                <a:uFillTx/>
                <a:latin typeface="Montserrat"/>
                <a:ea typeface="Arial"/>
              </a:rPr>
              <a:t>CA, quantités, stocks, taux de marge et correlations</a:t>
            </a:r>
            <a:endParaRPr b="0" lang="fr-FR" sz="2500" strike="noStrike" u="none">
              <a:solidFill>
                <a:srgbClr val="000000"/>
              </a:solidFill>
              <a:effectLst/>
              <a:uFillTx/>
              <a:latin typeface="Arial"/>
            </a:endParaRPr>
          </a:p>
        </p:txBody>
      </p:sp>
      <p:sp>
        <p:nvSpPr>
          <p:cNvPr id="118" name="Google Shape;89;p 2"/>
          <p:cNvSpPr/>
          <p:nvPr/>
        </p:nvSpPr>
        <p:spPr>
          <a:xfrm>
            <a:off x="1012320" y="993240"/>
            <a:ext cx="452160" cy="49680"/>
          </a:xfrm>
          <a:prstGeom prst="rect">
            <a:avLst/>
          </a:prstGeom>
          <a:solidFill>
            <a:srgbClr val="f3f3f3"/>
          </a:solidFill>
          <a:ln w="0">
            <a:noFill/>
          </a:ln>
        </p:spPr>
        <p:style>
          <a:lnRef idx="0"/>
          <a:fillRef idx="0"/>
          <a:effectRef idx="0"/>
          <a:fontRef idx="minor"/>
        </p:style>
        <p:txBody>
          <a:bodyPr lIns="90000" rIns="90000" tIns="24840" bIns="24840" anchor="ctr">
            <a:noAutofit/>
          </a:bodyPr>
          <a:p>
            <a:endParaRPr b="0" lang="fr-FR" sz="1400" strike="noStrike" u="none">
              <a:solidFill>
                <a:srgbClr val="000000"/>
              </a:solidFill>
              <a:effectLst/>
              <a:uFillTx/>
              <a:latin typeface="Arial"/>
              <a:ea typeface="Arial"/>
            </a:endParaRPr>
          </a:p>
        </p:txBody>
      </p:sp>
      <p:sp>
        <p:nvSpPr>
          <p:cNvPr id="119" name=""/>
          <p:cNvSpPr txBox="1"/>
          <p:nvPr/>
        </p:nvSpPr>
        <p:spPr>
          <a:xfrm>
            <a:off x="1620000" y="848880"/>
            <a:ext cx="6480000" cy="731880"/>
          </a:xfrm>
          <a:prstGeom prst="rect">
            <a:avLst/>
          </a:prstGeom>
          <a:noFill/>
          <a:ln w="0">
            <a:noFill/>
          </a:ln>
        </p:spPr>
        <p:txBody>
          <a:bodyPr lIns="90000" rIns="90000" tIns="45000" bIns="45000" anchor="t">
            <a:spAutoFit/>
          </a:bodyPr>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Couverture de stock / Valeur d’inventaire</a:t>
            </a:r>
            <a:endParaRPr b="0" lang="fr-FR" sz="1800" strike="noStrike" u="none">
              <a:solidFill>
                <a:srgbClr val="000000"/>
              </a:solidFill>
              <a:effectLst/>
              <a:uFillTx/>
              <a:latin typeface="Arial"/>
            </a:endParaRPr>
          </a:p>
        </p:txBody>
      </p:sp>
      <p:sp>
        <p:nvSpPr>
          <p:cNvPr id="120" name=""/>
          <p:cNvSpPr txBox="1"/>
          <p:nvPr/>
        </p:nvSpPr>
        <p:spPr>
          <a:xfrm>
            <a:off x="1440000" y="1377720"/>
            <a:ext cx="6480000" cy="602280"/>
          </a:xfrm>
          <a:prstGeom prst="rect">
            <a:avLst/>
          </a:prstGeom>
          <a:noFill/>
          <a:ln w="0">
            <a:noFill/>
          </a:ln>
        </p:spPr>
        <p:txBody>
          <a:bodyPr lIns="90000" rIns="90000" tIns="45000" bIns="45000" anchor="t">
            <a:spAutoFit/>
          </a:bodyPr>
          <a:p>
            <a:r>
              <a:rPr b="0" lang="fr-FR" sz="1200" strike="noStrike" u="none">
                <a:solidFill>
                  <a:srgbClr val="808080"/>
                </a:solidFill>
                <a:effectLst/>
                <a:uFillTx/>
                <a:latin typeface="Arial"/>
              </a:rPr>
              <a:t>La valorisation de la totalité du stock en euros est : 494 637.9€</a:t>
            </a:r>
            <a:endParaRPr b="0" lang="fr-FR" sz="1200" strike="noStrike" u="none">
              <a:solidFill>
                <a:srgbClr val="808080"/>
              </a:solidFill>
              <a:effectLst/>
              <a:uFillTx/>
              <a:latin typeface="Arial"/>
            </a:endParaRPr>
          </a:p>
        </p:txBody>
      </p:sp>
      <p:pic>
        <p:nvPicPr>
          <p:cNvPr id="121" name="" descr=""/>
          <p:cNvPicPr/>
          <p:nvPr/>
        </p:nvPicPr>
        <p:blipFill>
          <a:blip r:embed="rId1"/>
          <a:stretch/>
        </p:blipFill>
        <p:spPr>
          <a:xfrm>
            <a:off x="540000" y="1620000"/>
            <a:ext cx="8392680" cy="3240000"/>
          </a:xfrm>
          <a:prstGeom prst="rect">
            <a:avLst/>
          </a:prstGeom>
          <a:noFill/>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Google Shape;87;p 3"/>
          <p:cNvSpPr/>
          <p:nvPr/>
        </p:nvSpPr>
        <p:spPr>
          <a:xfrm>
            <a:off x="0" y="0"/>
            <a:ext cx="9143280" cy="1389600"/>
          </a:xfrm>
          <a:prstGeom prst="rect">
            <a:avLst/>
          </a:prstGeom>
          <a:solidFill>
            <a:srgbClr val="004d40"/>
          </a:solidFill>
          <a:ln w="9525">
            <a:solidFill>
              <a:srgbClr val="ffffff"/>
            </a:solidFill>
            <a:round/>
          </a:ln>
        </p:spPr>
        <p:style>
          <a:lnRef idx="0"/>
          <a:fillRef idx="0"/>
          <a:effectRef idx="0"/>
          <a:fontRef idx="minor"/>
        </p:style>
        <p:txBody>
          <a:bodyPr lIns="90000" rIns="90000" tIns="91440" bIns="91440" anchor="ctr">
            <a:noAutofit/>
          </a:bodyPr>
          <a:p>
            <a:endParaRPr b="0" lang="fr-FR" sz="1400" strike="noStrike" u="none">
              <a:solidFill>
                <a:srgbClr val="000000"/>
              </a:solidFill>
              <a:effectLst/>
              <a:uFillTx/>
              <a:latin typeface="Arial"/>
              <a:ea typeface="Arial"/>
            </a:endParaRPr>
          </a:p>
        </p:txBody>
      </p:sp>
      <p:sp>
        <p:nvSpPr>
          <p:cNvPr id="123" name="Google Shape;88;p 3"/>
          <p:cNvSpPr/>
          <p:nvPr/>
        </p:nvSpPr>
        <p:spPr>
          <a:xfrm>
            <a:off x="895680" y="337320"/>
            <a:ext cx="8519760" cy="572040"/>
          </a:xfrm>
          <a:prstGeom prst="rect">
            <a:avLst/>
          </a:prstGeom>
          <a:noFill/>
          <a:ln w="0">
            <a:noFill/>
          </a:ln>
        </p:spPr>
        <p:style>
          <a:lnRef idx="0"/>
          <a:fillRef idx="0"/>
          <a:effectRef idx="0"/>
          <a:fontRef idx="minor"/>
        </p:style>
        <p:txBody>
          <a:bodyPr lIns="90000" rIns="90000" tIns="91440" bIns="91440" anchor="t">
            <a:normAutofit fontScale="55000" lnSpcReduction="19999"/>
          </a:bodyPr>
          <a:p>
            <a:pPr>
              <a:lnSpc>
                <a:spcPct val="100000"/>
              </a:lnSpc>
              <a:tabLst>
                <a:tab algn="l" pos="0"/>
              </a:tabLst>
            </a:pPr>
            <a:r>
              <a:rPr b="0" lang="fr" sz="2500" strike="noStrike" u="none">
                <a:solidFill>
                  <a:srgbClr val="f3f3f3"/>
                </a:solidFill>
                <a:effectLst/>
                <a:uFillTx/>
                <a:latin typeface="Montserrat"/>
                <a:ea typeface="Montserrat"/>
              </a:rPr>
              <a:t>Analyses complémentaires</a:t>
            </a:r>
            <a:endParaRPr b="0" lang="fr-FR" sz="2500" strike="noStrike" u="none">
              <a:solidFill>
                <a:srgbClr val="000000"/>
              </a:solidFill>
              <a:effectLst/>
              <a:uFillTx/>
              <a:latin typeface="Arial"/>
            </a:endParaRPr>
          </a:p>
          <a:p>
            <a:pPr>
              <a:lnSpc>
                <a:spcPct val="100000"/>
              </a:lnSpc>
              <a:tabLst>
                <a:tab algn="l" pos="0"/>
              </a:tabLst>
            </a:pPr>
            <a:r>
              <a:rPr b="0" lang="fr" sz="2500" strike="noStrike" u="none">
                <a:solidFill>
                  <a:srgbClr val="f3f3f3"/>
                </a:solidFill>
                <a:effectLst/>
                <a:uFillTx/>
                <a:latin typeface="Montserrat"/>
                <a:ea typeface="Arial"/>
              </a:rPr>
              <a:t>CA, quantités, stocks, taux de marge et correlations</a:t>
            </a:r>
            <a:endParaRPr b="0" lang="fr-FR" sz="2500" strike="noStrike" u="none">
              <a:solidFill>
                <a:srgbClr val="000000"/>
              </a:solidFill>
              <a:effectLst/>
              <a:uFillTx/>
              <a:latin typeface="Arial"/>
            </a:endParaRPr>
          </a:p>
        </p:txBody>
      </p:sp>
      <p:sp>
        <p:nvSpPr>
          <p:cNvPr id="124" name="Google Shape;89;p 3"/>
          <p:cNvSpPr/>
          <p:nvPr/>
        </p:nvSpPr>
        <p:spPr>
          <a:xfrm>
            <a:off x="1012320" y="993240"/>
            <a:ext cx="452160" cy="49680"/>
          </a:xfrm>
          <a:prstGeom prst="rect">
            <a:avLst/>
          </a:prstGeom>
          <a:solidFill>
            <a:srgbClr val="f3f3f3"/>
          </a:solidFill>
          <a:ln w="0">
            <a:noFill/>
          </a:ln>
        </p:spPr>
        <p:style>
          <a:lnRef idx="0"/>
          <a:fillRef idx="0"/>
          <a:effectRef idx="0"/>
          <a:fontRef idx="minor"/>
        </p:style>
        <p:txBody>
          <a:bodyPr lIns="90000" rIns="90000" tIns="24840" bIns="24840" anchor="ctr">
            <a:noAutofit/>
          </a:bodyPr>
          <a:p>
            <a:endParaRPr b="0" lang="fr-FR" sz="1400" strike="noStrike" u="none">
              <a:solidFill>
                <a:srgbClr val="000000"/>
              </a:solidFill>
              <a:effectLst/>
              <a:uFillTx/>
              <a:latin typeface="Arial"/>
              <a:ea typeface="Arial"/>
            </a:endParaRPr>
          </a:p>
        </p:txBody>
      </p:sp>
      <p:sp>
        <p:nvSpPr>
          <p:cNvPr id="125" name=""/>
          <p:cNvSpPr txBox="1"/>
          <p:nvPr/>
        </p:nvSpPr>
        <p:spPr>
          <a:xfrm>
            <a:off x="1620000" y="848880"/>
            <a:ext cx="3600000" cy="411120"/>
          </a:xfrm>
          <a:prstGeom prst="rect">
            <a:avLst/>
          </a:prstGeom>
          <a:noFill/>
          <a:ln w="0">
            <a:noFill/>
          </a:ln>
        </p:spPr>
        <p:txBody>
          <a:bodyPr lIns="90000" rIns="90000" tIns="45000" bIns="45000" anchor="t">
            <a:spAutoFit/>
          </a:bodyPr>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Taux de marge</a:t>
            </a:r>
            <a:endParaRPr b="0" lang="fr-FR" sz="1800" strike="noStrike" u="none">
              <a:solidFill>
                <a:srgbClr val="000000"/>
              </a:solidFill>
              <a:effectLst/>
              <a:uFillTx/>
              <a:latin typeface="Arial"/>
            </a:endParaRPr>
          </a:p>
        </p:txBody>
      </p:sp>
      <p:sp>
        <p:nvSpPr>
          <p:cNvPr id="126" name=""/>
          <p:cNvSpPr txBox="1"/>
          <p:nvPr/>
        </p:nvSpPr>
        <p:spPr>
          <a:xfrm>
            <a:off x="1440000" y="1440000"/>
            <a:ext cx="6480000" cy="602280"/>
          </a:xfrm>
          <a:prstGeom prst="rect">
            <a:avLst/>
          </a:prstGeom>
          <a:noFill/>
          <a:ln w="0">
            <a:noFill/>
          </a:ln>
        </p:spPr>
        <p:txBody>
          <a:bodyPr lIns="90000" rIns="90000" tIns="45000" bIns="45000" anchor="t">
            <a:spAutoFit/>
          </a:bodyPr>
          <a:p>
            <a:r>
              <a:rPr b="0" lang="fr-FR" sz="1200" strike="noStrike" u="none">
                <a:solidFill>
                  <a:srgbClr val="808080"/>
                </a:solidFill>
                <a:effectLst/>
                <a:uFillTx/>
                <a:latin typeface="Arial"/>
              </a:rPr>
              <a:t>Taux de marge minimum: 22.78</a:t>
            </a:r>
            <a:endParaRPr b="0" lang="fr-FR" sz="1200" strike="noStrike" u="none">
              <a:solidFill>
                <a:srgbClr val="808080"/>
              </a:solidFill>
              <a:effectLst/>
              <a:uFillTx/>
              <a:latin typeface="Arial"/>
            </a:endParaRPr>
          </a:p>
          <a:p>
            <a:r>
              <a:rPr b="0" lang="fr-FR" sz="1200" strike="noStrike" u="none">
                <a:solidFill>
                  <a:srgbClr val="808080"/>
                </a:solidFill>
                <a:effectLst/>
                <a:uFillTx/>
                <a:latin typeface="Arial"/>
              </a:rPr>
              <a:t>Taux de marge minimum: 47.76</a:t>
            </a:r>
            <a:endParaRPr b="0" lang="fr-FR" sz="1200" strike="noStrike" u="none">
              <a:solidFill>
                <a:srgbClr val="808080"/>
              </a:solidFill>
              <a:effectLst/>
              <a:uFillTx/>
              <a:latin typeface="Arial"/>
            </a:endParaRPr>
          </a:p>
        </p:txBody>
      </p:sp>
      <p:pic>
        <p:nvPicPr>
          <p:cNvPr id="127" name="" descr=""/>
          <p:cNvPicPr/>
          <p:nvPr/>
        </p:nvPicPr>
        <p:blipFill>
          <a:blip r:embed="rId1"/>
          <a:stretch/>
        </p:blipFill>
        <p:spPr>
          <a:xfrm>
            <a:off x="1080000" y="1899360"/>
            <a:ext cx="7286760" cy="2780640"/>
          </a:xfrm>
          <a:prstGeom prst="rect">
            <a:avLst/>
          </a:prstGeom>
          <a:noFill/>
          <a:ln w="0">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8" name="Google Shape;87;p 4"/>
          <p:cNvSpPr/>
          <p:nvPr/>
        </p:nvSpPr>
        <p:spPr>
          <a:xfrm>
            <a:off x="0" y="0"/>
            <a:ext cx="9143280" cy="1389600"/>
          </a:xfrm>
          <a:prstGeom prst="rect">
            <a:avLst/>
          </a:prstGeom>
          <a:solidFill>
            <a:srgbClr val="004d40"/>
          </a:solidFill>
          <a:ln w="9525">
            <a:solidFill>
              <a:srgbClr val="ffffff"/>
            </a:solidFill>
            <a:round/>
          </a:ln>
        </p:spPr>
        <p:style>
          <a:lnRef idx="0"/>
          <a:fillRef idx="0"/>
          <a:effectRef idx="0"/>
          <a:fontRef idx="minor"/>
        </p:style>
        <p:txBody>
          <a:bodyPr lIns="90000" rIns="90000" tIns="91440" bIns="91440" anchor="ctr">
            <a:noAutofit/>
          </a:bodyPr>
          <a:p>
            <a:endParaRPr b="0" lang="fr-FR" sz="1400" strike="noStrike" u="none">
              <a:solidFill>
                <a:srgbClr val="000000"/>
              </a:solidFill>
              <a:effectLst/>
              <a:uFillTx/>
              <a:latin typeface="Arial"/>
              <a:ea typeface="Arial"/>
            </a:endParaRPr>
          </a:p>
        </p:txBody>
      </p:sp>
      <p:sp>
        <p:nvSpPr>
          <p:cNvPr id="129" name="Google Shape;88;p 4"/>
          <p:cNvSpPr/>
          <p:nvPr/>
        </p:nvSpPr>
        <p:spPr>
          <a:xfrm>
            <a:off x="895680" y="337320"/>
            <a:ext cx="8519760" cy="572040"/>
          </a:xfrm>
          <a:prstGeom prst="rect">
            <a:avLst/>
          </a:prstGeom>
          <a:noFill/>
          <a:ln w="0">
            <a:noFill/>
          </a:ln>
        </p:spPr>
        <p:style>
          <a:lnRef idx="0"/>
          <a:fillRef idx="0"/>
          <a:effectRef idx="0"/>
          <a:fontRef idx="minor"/>
        </p:style>
        <p:txBody>
          <a:bodyPr lIns="90000" rIns="90000" tIns="91440" bIns="91440" anchor="t">
            <a:normAutofit fontScale="55000" lnSpcReduction="19999"/>
          </a:bodyPr>
          <a:p>
            <a:pPr>
              <a:lnSpc>
                <a:spcPct val="100000"/>
              </a:lnSpc>
              <a:tabLst>
                <a:tab algn="l" pos="0"/>
              </a:tabLst>
            </a:pPr>
            <a:r>
              <a:rPr b="0" lang="fr" sz="2500" strike="noStrike" u="none">
                <a:solidFill>
                  <a:srgbClr val="f3f3f3"/>
                </a:solidFill>
                <a:effectLst/>
                <a:uFillTx/>
                <a:latin typeface="Montserrat"/>
                <a:ea typeface="Montserrat"/>
              </a:rPr>
              <a:t>Analyses complémentaires</a:t>
            </a:r>
            <a:endParaRPr b="0" lang="fr-FR" sz="2500" strike="noStrike" u="none">
              <a:solidFill>
                <a:srgbClr val="000000"/>
              </a:solidFill>
              <a:effectLst/>
              <a:uFillTx/>
              <a:latin typeface="Arial"/>
            </a:endParaRPr>
          </a:p>
          <a:p>
            <a:pPr>
              <a:lnSpc>
                <a:spcPct val="100000"/>
              </a:lnSpc>
              <a:tabLst>
                <a:tab algn="l" pos="0"/>
              </a:tabLst>
            </a:pPr>
            <a:r>
              <a:rPr b="0" lang="fr" sz="2500" strike="noStrike" u="none">
                <a:solidFill>
                  <a:srgbClr val="f3f3f3"/>
                </a:solidFill>
                <a:effectLst/>
                <a:uFillTx/>
                <a:latin typeface="Montserrat"/>
                <a:ea typeface="Arial"/>
              </a:rPr>
              <a:t>CA, quantités, stocks, taux de marge et correlations</a:t>
            </a:r>
            <a:endParaRPr b="0" lang="fr-FR" sz="2500" strike="noStrike" u="none">
              <a:solidFill>
                <a:srgbClr val="000000"/>
              </a:solidFill>
              <a:effectLst/>
              <a:uFillTx/>
              <a:latin typeface="Arial"/>
            </a:endParaRPr>
          </a:p>
        </p:txBody>
      </p:sp>
      <p:sp>
        <p:nvSpPr>
          <p:cNvPr id="130" name="Google Shape;89;p 4"/>
          <p:cNvSpPr/>
          <p:nvPr/>
        </p:nvSpPr>
        <p:spPr>
          <a:xfrm>
            <a:off x="1012320" y="993240"/>
            <a:ext cx="452160" cy="49680"/>
          </a:xfrm>
          <a:prstGeom prst="rect">
            <a:avLst/>
          </a:prstGeom>
          <a:solidFill>
            <a:srgbClr val="f3f3f3"/>
          </a:solidFill>
          <a:ln w="0">
            <a:noFill/>
          </a:ln>
        </p:spPr>
        <p:style>
          <a:lnRef idx="0"/>
          <a:fillRef idx="0"/>
          <a:effectRef idx="0"/>
          <a:fontRef idx="minor"/>
        </p:style>
        <p:txBody>
          <a:bodyPr lIns="90000" rIns="90000" tIns="24840" bIns="24840" anchor="ctr">
            <a:noAutofit/>
          </a:bodyPr>
          <a:p>
            <a:endParaRPr b="0" lang="fr-FR" sz="1400" strike="noStrike" u="none">
              <a:solidFill>
                <a:srgbClr val="000000"/>
              </a:solidFill>
              <a:effectLst/>
              <a:uFillTx/>
              <a:latin typeface="Arial"/>
              <a:ea typeface="Arial"/>
            </a:endParaRPr>
          </a:p>
        </p:txBody>
      </p:sp>
      <p:sp>
        <p:nvSpPr>
          <p:cNvPr id="131" name=""/>
          <p:cNvSpPr txBox="1"/>
          <p:nvPr/>
        </p:nvSpPr>
        <p:spPr>
          <a:xfrm>
            <a:off x="1620000" y="848880"/>
            <a:ext cx="3600000" cy="411120"/>
          </a:xfrm>
          <a:prstGeom prst="rect">
            <a:avLst/>
          </a:prstGeom>
          <a:noFill/>
          <a:ln w="0">
            <a:noFill/>
          </a:ln>
        </p:spPr>
        <p:txBody>
          <a:bodyPr lIns="90000" rIns="90000" tIns="45000" bIns="45000" anchor="t">
            <a:spAutoFit/>
          </a:bodyPr>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Correlation </a:t>
            </a:r>
            <a:endParaRPr b="0" lang="fr-FR" sz="1800" strike="noStrike" u="none">
              <a:solidFill>
                <a:srgbClr val="000000"/>
              </a:solidFill>
              <a:effectLst/>
              <a:uFillTx/>
              <a:latin typeface="Arial"/>
            </a:endParaRPr>
          </a:p>
        </p:txBody>
      </p:sp>
      <p:sp>
        <p:nvSpPr>
          <p:cNvPr id="132" name=""/>
          <p:cNvSpPr txBox="1"/>
          <p:nvPr/>
        </p:nvSpPr>
        <p:spPr>
          <a:xfrm>
            <a:off x="4680000" y="1389600"/>
            <a:ext cx="4500000" cy="3606120"/>
          </a:xfrm>
          <a:prstGeom prst="rect">
            <a:avLst/>
          </a:prstGeom>
          <a:noFill/>
          <a:ln w="0">
            <a:noFill/>
          </a:ln>
        </p:spPr>
        <p:txBody>
          <a:bodyPr lIns="90000" rIns="90000" tIns="45000" bIns="45000" anchor="t">
            <a:spAutoFit/>
          </a:bodyPr>
          <a:p>
            <a:pPr>
              <a:lnSpc>
                <a:spcPct val="100000"/>
              </a:lnSpc>
            </a:pPr>
            <a:r>
              <a:rPr b="0" lang="fr-FR" sz="600" strike="noStrike" u="none">
                <a:solidFill>
                  <a:srgbClr val="808080"/>
                </a:solidFill>
                <a:effectLst/>
                <a:uFillTx/>
                <a:latin typeface="Arial"/>
                <a:ea typeface="Noto Sans CJK SC"/>
              </a:rPr>
              <a:t>1. La Confirmation Évidente (Les Rouges Vifs)</a:t>
            </a:r>
            <a:endParaRPr b="0" lang="fr-FR" sz="600" strike="noStrike" u="none">
              <a:solidFill>
                <a:srgbClr val="808080"/>
              </a:solidFill>
              <a:effectLst/>
              <a:uFillTx/>
              <a:latin typeface="Arial"/>
              <a:ea typeface="Noto Sans CJK SC"/>
            </a:endParaRPr>
          </a:p>
          <a:p>
            <a:pPr>
              <a:lnSpc>
                <a:spcPct val="100000"/>
              </a:lnSpc>
            </a:pPr>
            <a:r>
              <a:rPr b="0" lang="fr-FR" sz="600" strike="noStrike" u="none">
                <a:solidFill>
                  <a:srgbClr val="808080"/>
                </a:solidFill>
                <a:effectLst/>
                <a:uFillTx/>
                <a:latin typeface="Arial"/>
                <a:ea typeface="Noto Sans CJK SC"/>
              </a:rPr>
              <a:t>price vs prix_ht (1.00) : C'est une corrélation parfaite. C'est normal, car vous avez calculé l'un directement à partir de l'autre (prix_ht = price / 1.2). C'est une vérification que votre calcul est juste.</a:t>
            </a:r>
            <a:endParaRPr b="0" lang="fr-FR" sz="600" strike="noStrike" u="none">
              <a:solidFill>
                <a:srgbClr val="808080"/>
              </a:solidFill>
              <a:effectLst/>
              <a:uFillTx/>
              <a:latin typeface="Arial"/>
              <a:ea typeface="Noto Sans CJK SC"/>
            </a:endParaRPr>
          </a:p>
          <a:p>
            <a:pPr>
              <a:lnSpc>
                <a:spcPct val="100000"/>
              </a:lnSpc>
            </a:pPr>
            <a:endParaRPr b="0" lang="fr-FR" sz="800" strike="noStrike" u="none">
              <a:solidFill>
                <a:srgbClr val="808080"/>
              </a:solidFill>
              <a:effectLst/>
              <a:uFillTx/>
              <a:latin typeface="Arial"/>
              <a:ea typeface="Noto Sans CJK SC"/>
            </a:endParaRPr>
          </a:p>
          <a:p>
            <a:pPr>
              <a:lnSpc>
                <a:spcPct val="100000"/>
              </a:lnSpc>
            </a:pPr>
            <a:r>
              <a:rPr b="0" lang="fr-FR" sz="600" strike="noStrike" u="none">
                <a:solidFill>
                  <a:srgbClr val="808080"/>
                </a:solidFill>
                <a:effectLst/>
                <a:uFillTx/>
                <a:latin typeface="Arial"/>
                <a:ea typeface="Noto Sans CJK SC"/>
              </a:rPr>
              <a:t>price vs purchase_price (0.98) : C'est la corrélation la plus importante du graphique. Elle est extrêmement forte.</a:t>
            </a:r>
            <a:endParaRPr b="0" lang="fr-FR" sz="600" strike="noStrike" u="none">
              <a:solidFill>
                <a:srgbClr val="808080"/>
              </a:solidFill>
              <a:effectLst/>
              <a:uFillTx/>
              <a:latin typeface="Arial"/>
              <a:ea typeface="Noto Sans CJK SC"/>
            </a:endParaRPr>
          </a:p>
          <a:p>
            <a:pPr>
              <a:lnSpc>
                <a:spcPct val="100000"/>
              </a:lnSpc>
            </a:pPr>
            <a:endParaRPr b="0" lang="fr-FR" sz="800" strike="noStrike" u="none">
              <a:solidFill>
                <a:srgbClr val="808080"/>
              </a:solidFill>
              <a:effectLst/>
              <a:uFillTx/>
              <a:latin typeface="Arial"/>
              <a:ea typeface="Noto Sans CJK SC"/>
            </a:endParaRPr>
          </a:p>
          <a:p>
            <a:pPr>
              <a:lnSpc>
                <a:spcPct val="100000"/>
              </a:lnSpc>
            </a:pPr>
            <a:r>
              <a:rPr b="0" lang="fr-FR" sz="600" strike="noStrike" u="none">
                <a:solidFill>
                  <a:srgbClr val="808080"/>
                </a:solidFill>
                <a:effectLst/>
                <a:uFillTx/>
                <a:latin typeface="Arial"/>
                <a:ea typeface="Noto Sans CJK SC"/>
              </a:rPr>
              <a:t>➡️ Conclusion : Votre stratégie de prix est très claire. Le prix de vente est directement (et très fortement) lié au coût d'achat. Vous n'avez pas de prix "fantaisistes" ; si un vin est cher, c'est parce que vous l'avez acheté cher.</a:t>
            </a:r>
            <a:endParaRPr b="0" lang="fr-FR" sz="600" strike="noStrike" u="none">
              <a:solidFill>
                <a:srgbClr val="808080"/>
              </a:solidFill>
              <a:effectLst/>
              <a:uFillTx/>
              <a:latin typeface="Arial"/>
              <a:ea typeface="Noto Sans CJK SC"/>
            </a:endParaRPr>
          </a:p>
          <a:p>
            <a:pPr>
              <a:lnSpc>
                <a:spcPct val="100000"/>
              </a:lnSpc>
            </a:pPr>
            <a:endParaRPr b="0" lang="fr-FR" sz="800" strike="noStrike" u="none">
              <a:solidFill>
                <a:srgbClr val="808080"/>
              </a:solidFill>
              <a:effectLst/>
              <a:uFillTx/>
              <a:latin typeface="Arial"/>
              <a:ea typeface="Noto Sans CJK SC"/>
            </a:endParaRPr>
          </a:p>
          <a:p>
            <a:pPr>
              <a:lnSpc>
                <a:spcPct val="100000"/>
              </a:lnSpc>
            </a:pPr>
            <a:r>
              <a:rPr b="0" lang="fr-FR" sz="600" strike="noStrike" u="none">
                <a:solidFill>
                  <a:srgbClr val="808080"/>
                </a:solidFill>
                <a:effectLst/>
                <a:uFillTx/>
                <a:latin typeface="Arial"/>
                <a:ea typeface="Noto Sans CJK SC"/>
              </a:rPr>
              <a:t>2. La Loi de la Demande (Les Bleus Sombres)</a:t>
            </a:r>
            <a:endParaRPr b="0" lang="fr-FR" sz="600" strike="noStrike" u="none">
              <a:solidFill>
                <a:srgbClr val="808080"/>
              </a:solidFill>
              <a:effectLst/>
              <a:uFillTx/>
              <a:latin typeface="Arial"/>
              <a:ea typeface="Noto Sans CJK SC"/>
            </a:endParaRPr>
          </a:p>
          <a:p>
            <a:pPr>
              <a:lnSpc>
                <a:spcPct val="100000"/>
              </a:lnSpc>
            </a:pPr>
            <a:r>
              <a:rPr b="0" lang="fr-FR" sz="600" strike="noStrike" u="none">
                <a:solidFill>
                  <a:srgbClr val="808080"/>
                </a:solidFill>
                <a:effectLst/>
                <a:uFillTx/>
                <a:latin typeface="Arial"/>
                <a:ea typeface="Noto Sans CJK SC"/>
              </a:rPr>
              <a:t>total_sales vs price (-0.52) : C'est une corrélation négative modérée.</a:t>
            </a:r>
            <a:endParaRPr b="0" lang="fr-FR" sz="600" strike="noStrike" u="none">
              <a:solidFill>
                <a:srgbClr val="808080"/>
              </a:solidFill>
              <a:effectLst/>
              <a:uFillTx/>
              <a:latin typeface="Arial"/>
              <a:ea typeface="Noto Sans CJK SC"/>
            </a:endParaRPr>
          </a:p>
          <a:p>
            <a:pPr>
              <a:lnSpc>
                <a:spcPct val="100000"/>
              </a:lnSpc>
            </a:pPr>
            <a:endParaRPr b="0" lang="fr-FR" sz="800" strike="noStrike" u="none">
              <a:solidFill>
                <a:srgbClr val="808080"/>
              </a:solidFill>
              <a:effectLst/>
              <a:uFillTx/>
              <a:latin typeface="Arial"/>
              <a:ea typeface="Noto Sans CJK SC"/>
            </a:endParaRPr>
          </a:p>
          <a:p>
            <a:pPr>
              <a:lnSpc>
                <a:spcPct val="100000"/>
              </a:lnSpc>
            </a:pPr>
            <a:r>
              <a:rPr b="0" lang="fr-FR" sz="600" strike="noStrike" u="none">
                <a:solidFill>
                  <a:srgbClr val="808080"/>
                </a:solidFill>
                <a:effectLst/>
                <a:uFillTx/>
                <a:latin typeface="Arial"/>
                <a:ea typeface="Noto Sans CJK SC"/>
              </a:rPr>
              <a:t>total_sales vs purchase_price (-0.50) : C'est la même chose, vu du côté des achats.</a:t>
            </a:r>
            <a:endParaRPr b="0" lang="fr-FR" sz="600" strike="noStrike" u="none">
              <a:solidFill>
                <a:srgbClr val="808080"/>
              </a:solidFill>
              <a:effectLst/>
              <a:uFillTx/>
              <a:latin typeface="Arial"/>
              <a:ea typeface="Noto Sans CJK SC"/>
            </a:endParaRPr>
          </a:p>
          <a:p>
            <a:pPr>
              <a:lnSpc>
                <a:spcPct val="100000"/>
              </a:lnSpc>
            </a:pPr>
            <a:endParaRPr b="0" lang="fr-FR" sz="800" strike="noStrike" u="none">
              <a:solidFill>
                <a:srgbClr val="808080"/>
              </a:solidFill>
              <a:effectLst/>
              <a:uFillTx/>
              <a:latin typeface="Arial"/>
              <a:ea typeface="Noto Sans CJK SC"/>
            </a:endParaRPr>
          </a:p>
          <a:p>
            <a:pPr>
              <a:lnSpc>
                <a:spcPct val="100000"/>
              </a:lnSpc>
            </a:pPr>
            <a:r>
              <a:rPr b="0" lang="fr-FR" sz="600" strike="noStrike" u="none">
                <a:solidFill>
                  <a:srgbClr val="808080"/>
                </a:solidFill>
                <a:effectLst/>
                <a:uFillTx/>
                <a:latin typeface="Arial"/>
                <a:ea typeface="Noto Sans CJK SC"/>
              </a:rPr>
              <a:t>➡️ Conclusion : C'est la loi économique de base en action. Plus vos vins sont chers, moins ils se vendent en quantité. À l'inverse, vos vins les moins chers sont ceux qui se vendent le plus.</a:t>
            </a:r>
            <a:endParaRPr b="0" lang="fr-FR" sz="600" strike="noStrike" u="none">
              <a:solidFill>
                <a:srgbClr val="808080"/>
              </a:solidFill>
              <a:effectLst/>
              <a:uFillTx/>
              <a:latin typeface="Arial"/>
              <a:ea typeface="Noto Sans CJK SC"/>
            </a:endParaRPr>
          </a:p>
          <a:p>
            <a:pPr>
              <a:lnSpc>
                <a:spcPct val="100000"/>
              </a:lnSpc>
            </a:pPr>
            <a:endParaRPr b="0" lang="fr-FR" sz="800" strike="noStrike" u="none">
              <a:solidFill>
                <a:srgbClr val="808080"/>
              </a:solidFill>
              <a:effectLst/>
              <a:uFillTx/>
              <a:latin typeface="Arial"/>
              <a:ea typeface="Noto Sans CJK SC"/>
            </a:endParaRPr>
          </a:p>
          <a:p>
            <a:pPr>
              <a:lnSpc>
                <a:spcPct val="100000"/>
              </a:lnSpc>
            </a:pPr>
            <a:r>
              <a:rPr b="0" lang="fr-FR" sz="600" strike="noStrike" u="none">
                <a:solidFill>
                  <a:srgbClr val="808080"/>
                </a:solidFill>
                <a:effectLst/>
                <a:uFillTx/>
                <a:latin typeface="Arial"/>
                <a:ea typeface="Noto Sans CJK SC"/>
              </a:rPr>
              <a:t>3. L'Impact sur le Chiffre d'Affaires (Les Rouges Moyens)</a:t>
            </a:r>
            <a:endParaRPr b="0" lang="fr-FR" sz="600" strike="noStrike" u="none">
              <a:solidFill>
                <a:srgbClr val="808080"/>
              </a:solidFill>
              <a:effectLst/>
              <a:uFillTx/>
              <a:latin typeface="Arial"/>
              <a:ea typeface="Noto Sans CJK SC"/>
            </a:endParaRPr>
          </a:p>
          <a:p>
            <a:pPr>
              <a:lnSpc>
                <a:spcPct val="100000"/>
              </a:lnSpc>
            </a:pPr>
            <a:r>
              <a:rPr b="0" lang="fr-FR" sz="600" strike="noStrike" u="none">
                <a:solidFill>
                  <a:srgbClr val="808080"/>
                </a:solidFill>
                <a:effectLst/>
                <a:uFillTx/>
                <a:latin typeface="Arial"/>
                <a:ea typeface="Noto Sans CJK SC"/>
              </a:rPr>
              <a:t>ca_par_article vs price (0.63) : C'est une corrélation positive modérée à forte.</a:t>
            </a:r>
            <a:endParaRPr b="0" lang="fr-FR" sz="600" strike="noStrike" u="none">
              <a:solidFill>
                <a:srgbClr val="808080"/>
              </a:solidFill>
              <a:effectLst/>
              <a:uFillTx/>
              <a:latin typeface="Arial"/>
              <a:ea typeface="Noto Sans CJK SC"/>
            </a:endParaRPr>
          </a:p>
          <a:p>
            <a:pPr>
              <a:lnSpc>
                <a:spcPct val="100000"/>
              </a:lnSpc>
            </a:pPr>
            <a:endParaRPr b="0" lang="fr-FR" sz="800" strike="noStrike" u="none">
              <a:solidFill>
                <a:srgbClr val="808080"/>
              </a:solidFill>
              <a:effectLst/>
              <a:uFillTx/>
              <a:latin typeface="Arial"/>
              <a:ea typeface="Noto Sans CJK SC"/>
            </a:endParaRPr>
          </a:p>
          <a:p>
            <a:pPr>
              <a:lnSpc>
                <a:spcPct val="100000"/>
              </a:lnSpc>
            </a:pPr>
            <a:r>
              <a:rPr b="0" lang="fr-FR" sz="600" strike="noStrike" u="none">
                <a:solidFill>
                  <a:srgbClr val="808080"/>
                </a:solidFill>
                <a:effectLst/>
                <a:uFillTx/>
                <a:latin typeface="Arial"/>
                <a:ea typeface="Noto Sans CJK SC"/>
              </a:rPr>
              <a:t>➡️ Conclusion : C'est l'information la plus stratégique. Même si vos vins chers se vendent moins (Leçon 2), ils génèrent individuellement plus de Chiffre d'Affaires total que les vins bon marché. L'effet "prix élevé" compense (et dépasse) l'effet "faibles ventes". C'est le cœur de votre analyse 20/80 : quelques bouteilles chères génèrent une grosse partie du CA.</a:t>
            </a:r>
            <a:endParaRPr b="0" lang="fr-FR" sz="600" strike="noStrike" u="none">
              <a:solidFill>
                <a:srgbClr val="808080"/>
              </a:solidFill>
              <a:effectLst/>
              <a:uFillTx/>
              <a:latin typeface="Arial"/>
              <a:ea typeface="Noto Sans CJK SC"/>
            </a:endParaRPr>
          </a:p>
          <a:p>
            <a:pPr>
              <a:lnSpc>
                <a:spcPct val="100000"/>
              </a:lnSpc>
            </a:pPr>
            <a:endParaRPr b="0" lang="fr-FR" sz="800" strike="noStrike" u="none">
              <a:solidFill>
                <a:srgbClr val="808080"/>
              </a:solidFill>
              <a:effectLst/>
              <a:uFillTx/>
              <a:latin typeface="Arial"/>
              <a:ea typeface="Noto Sans CJK SC"/>
            </a:endParaRPr>
          </a:p>
          <a:p>
            <a:pPr>
              <a:lnSpc>
                <a:spcPct val="100000"/>
              </a:lnSpc>
            </a:pPr>
            <a:r>
              <a:rPr b="0" lang="fr-FR" sz="600" strike="noStrike" u="none">
                <a:solidFill>
                  <a:srgbClr val="808080"/>
                </a:solidFill>
                <a:effectLst/>
                <a:uFillTx/>
                <a:latin typeface="Arial"/>
                <a:ea typeface="Noto Sans CJK SC"/>
              </a:rPr>
              <a:t>💡 Les "Non-Relations" (Les Blanches/Grises)</a:t>
            </a:r>
            <a:endParaRPr b="0" lang="fr-FR" sz="600" strike="noStrike" u="none">
              <a:solidFill>
                <a:srgbClr val="808080"/>
              </a:solidFill>
              <a:effectLst/>
              <a:uFillTx/>
              <a:latin typeface="Arial"/>
              <a:ea typeface="Noto Sans CJK SC"/>
            </a:endParaRPr>
          </a:p>
          <a:p>
            <a:pPr>
              <a:lnSpc>
                <a:spcPct val="100000"/>
              </a:lnSpc>
            </a:pPr>
            <a:r>
              <a:rPr b="0" lang="fr-FR" sz="600" strike="noStrike" u="none">
                <a:solidFill>
                  <a:srgbClr val="808080"/>
                </a:solidFill>
                <a:effectLst/>
                <a:uFillTx/>
                <a:latin typeface="Arial"/>
                <a:ea typeface="Noto Sans CJK SC"/>
              </a:rPr>
              <a:t>Ce sont souvent les informations les plus surprenantes.</a:t>
            </a:r>
            <a:endParaRPr b="0" lang="fr-FR" sz="600" strike="noStrike" u="none">
              <a:solidFill>
                <a:srgbClr val="808080"/>
              </a:solidFill>
              <a:effectLst/>
              <a:uFillTx/>
              <a:latin typeface="Arial"/>
              <a:ea typeface="Noto Sans CJK SC"/>
            </a:endParaRPr>
          </a:p>
          <a:p>
            <a:pPr>
              <a:lnSpc>
                <a:spcPct val="100000"/>
              </a:lnSpc>
            </a:pPr>
            <a:endParaRPr b="0" lang="fr-FR" sz="800" strike="noStrike" u="none">
              <a:solidFill>
                <a:srgbClr val="808080"/>
              </a:solidFill>
              <a:effectLst/>
              <a:uFillTx/>
              <a:latin typeface="Arial"/>
              <a:ea typeface="Noto Sans CJK SC"/>
            </a:endParaRPr>
          </a:p>
          <a:p>
            <a:pPr>
              <a:lnSpc>
                <a:spcPct val="100000"/>
              </a:lnSpc>
            </a:pPr>
            <a:r>
              <a:rPr b="0" lang="fr-FR" sz="600" strike="noStrike" u="none">
                <a:solidFill>
                  <a:srgbClr val="808080"/>
                </a:solidFill>
                <a:effectLst/>
                <a:uFillTx/>
                <a:latin typeface="Arial"/>
                <a:ea typeface="Noto Sans CJK SC"/>
              </a:rPr>
              <a:t>taux_marge vs price (0.02) : Il n'y a aucun lien entre le prix d'un vin et son taux de marge.</a:t>
            </a:r>
            <a:endParaRPr b="0" lang="fr-FR" sz="600" strike="noStrike" u="none">
              <a:solidFill>
                <a:srgbClr val="808080"/>
              </a:solidFill>
              <a:effectLst/>
              <a:uFillTx/>
              <a:latin typeface="Arial"/>
              <a:ea typeface="Noto Sans CJK SC"/>
            </a:endParaRPr>
          </a:p>
          <a:p>
            <a:pPr>
              <a:lnSpc>
                <a:spcPct val="100000"/>
              </a:lnSpc>
            </a:pPr>
            <a:endParaRPr b="0" lang="fr-FR" sz="800" strike="noStrike" u="none">
              <a:solidFill>
                <a:srgbClr val="808080"/>
              </a:solidFill>
              <a:effectLst/>
              <a:uFillTx/>
              <a:latin typeface="Arial"/>
              <a:ea typeface="Noto Sans CJK SC"/>
            </a:endParaRPr>
          </a:p>
          <a:p>
            <a:pPr>
              <a:lnSpc>
                <a:spcPct val="100000"/>
              </a:lnSpc>
            </a:pPr>
            <a:r>
              <a:rPr b="0" lang="fr-FR" sz="600" strike="noStrike" u="none">
                <a:solidFill>
                  <a:srgbClr val="808080"/>
                </a:solidFill>
                <a:effectLst/>
                <a:uFillTx/>
                <a:latin typeface="Arial"/>
                <a:ea typeface="Noto Sans CJK SC"/>
              </a:rPr>
              <a:t>➡️ Conclusion : Cela signifie que vous n'appliquez pas un taux de marge plus élevé aux vins chers. Un vin à 200€ n'a pas un meilleur pourcentage de marge qu'un vin à 20€. Vous appliquez peut-être une stratégie de coefficient multiplicateur stable (par exemple, "j'achète 10, je vends 30" et "j'achète 100, je vends 300"). La marge en euros est plus grande, mais le taux est le même.</a:t>
            </a:r>
            <a:endParaRPr b="0" lang="fr-FR" sz="600" strike="noStrike" u="none">
              <a:solidFill>
                <a:srgbClr val="808080"/>
              </a:solidFill>
              <a:effectLst/>
              <a:uFillTx/>
              <a:latin typeface="Arial"/>
              <a:ea typeface="Noto Sans CJK SC"/>
            </a:endParaRPr>
          </a:p>
          <a:p>
            <a:pPr>
              <a:lnSpc>
                <a:spcPct val="100000"/>
              </a:lnSpc>
            </a:pPr>
            <a:endParaRPr b="0" lang="fr-FR" sz="800" strike="noStrike" u="none">
              <a:solidFill>
                <a:srgbClr val="808080"/>
              </a:solidFill>
              <a:effectLst/>
              <a:uFillTx/>
              <a:latin typeface="Arial"/>
              <a:ea typeface="Noto Sans CJK SC"/>
            </a:endParaRPr>
          </a:p>
          <a:p>
            <a:pPr>
              <a:lnSpc>
                <a:spcPct val="100000"/>
              </a:lnSpc>
            </a:pPr>
            <a:r>
              <a:rPr b="0" lang="fr-FR" sz="600" strike="noStrike" u="none">
                <a:solidFill>
                  <a:srgbClr val="808080"/>
                </a:solidFill>
                <a:effectLst/>
                <a:uFillTx/>
                <a:latin typeface="Arial"/>
                <a:ea typeface="Noto Sans CJK SC"/>
              </a:rPr>
              <a:t>mois_de_stock vs total_sales (-0.06) : Il n'y a aucun lien entre le volume de vente et la durée de stock.</a:t>
            </a:r>
            <a:endParaRPr b="0" lang="fr-FR" sz="600" strike="noStrike" u="none">
              <a:solidFill>
                <a:srgbClr val="808080"/>
              </a:solidFill>
              <a:effectLst/>
              <a:uFillTx/>
              <a:latin typeface="Arial"/>
              <a:ea typeface="Noto Sans CJK SC"/>
            </a:endParaRPr>
          </a:p>
          <a:p>
            <a:pPr>
              <a:lnSpc>
                <a:spcPct val="100000"/>
              </a:lnSpc>
            </a:pPr>
            <a:endParaRPr b="0" lang="fr-FR" sz="800" strike="noStrike" u="none">
              <a:solidFill>
                <a:srgbClr val="808080"/>
              </a:solidFill>
              <a:effectLst/>
              <a:uFillTx/>
              <a:latin typeface="Arial"/>
              <a:ea typeface="Noto Sans CJK SC"/>
            </a:endParaRPr>
          </a:p>
          <a:p>
            <a:pPr>
              <a:lnSpc>
                <a:spcPct val="100000"/>
              </a:lnSpc>
            </a:pPr>
            <a:r>
              <a:rPr b="0" lang="fr-FR" sz="600" strike="noStrike" u="none">
                <a:solidFill>
                  <a:srgbClr val="808080"/>
                </a:solidFill>
                <a:effectLst/>
                <a:uFillTx/>
                <a:latin typeface="Arial"/>
                <a:ea typeface="Noto Sans CJK SC"/>
              </a:rPr>
              <a:t>➡️ Conclusion : Ce n'est pas parce qu'un produit se vend beaucoup qu'il a peu de mois de stock. </a:t>
            </a:r>
            <a:endParaRPr b="0" lang="fr-FR" sz="600" strike="noStrike" u="none">
              <a:solidFill>
                <a:srgbClr val="808080"/>
              </a:solidFill>
              <a:effectLst/>
              <a:uFillTx/>
              <a:latin typeface="Arial"/>
              <a:ea typeface="Noto Sans CJK SC"/>
            </a:endParaRPr>
          </a:p>
        </p:txBody>
      </p:sp>
      <p:pic>
        <p:nvPicPr>
          <p:cNvPr id="133" name="" descr=""/>
          <p:cNvPicPr/>
          <p:nvPr/>
        </p:nvPicPr>
        <p:blipFill>
          <a:blip r:embed="rId1"/>
          <a:stretch/>
        </p:blipFill>
        <p:spPr>
          <a:xfrm>
            <a:off x="0" y="1440000"/>
            <a:ext cx="4356000" cy="3703680"/>
          </a:xfrm>
          <a:prstGeom prst="rect">
            <a:avLst/>
          </a:prstGeom>
          <a:noFill/>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Google Shape;95;g13f9e8f1567_0_0"/>
          <p:cNvSpPr/>
          <p:nvPr/>
        </p:nvSpPr>
        <p:spPr>
          <a:xfrm>
            <a:off x="0" y="0"/>
            <a:ext cx="9143280" cy="1389600"/>
          </a:xfrm>
          <a:prstGeom prst="rect">
            <a:avLst/>
          </a:prstGeom>
          <a:solidFill>
            <a:srgbClr val="004d40"/>
          </a:solidFill>
          <a:ln w="9525">
            <a:solidFill>
              <a:srgbClr val="ffffff"/>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fr-FR" sz="1400" strike="noStrike" u="none">
              <a:solidFill>
                <a:srgbClr val="000000"/>
              </a:solidFill>
              <a:effectLst/>
              <a:uFillTx/>
              <a:latin typeface="Arial"/>
              <a:ea typeface="Arial"/>
            </a:endParaRPr>
          </a:p>
        </p:txBody>
      </p:sp>
      <p:sp>
        <p:nvSpPr>
          <p:cNvPr id="135" name="Google Shape;96;g13f9e8f1567_0_0"/>
          <p:cNvSpPr/>
          <p:nvPr/>
        </p:nvSpPr>
        <p:spPr>
          <a:xfrm>
            <a:off x="895680" y="337320"/>
            <a:ext cx="8519760" cy="572040"/>
          </a:xfrm>
          <a:prstGeom prst="rect">
            <a:avLst/>
          </a:prstGeom>
          <a:noFill/>
          <a:ln w="0">
            <a:noFill/>
          </a:ln>
        </p:spPr>
        <p:style>
          <a:lnRef idx="0"/>
          <a:fillRef idx="0"/>
          <a:effectRef idx="0"/>
          <a:fontRef idx="minor"/>
        </p:style>
        <p:txBody>
          <a:bodyPr lIns="90000" rIns="90000" tIns="91440" bIns="91440" anchor="t">
            <a:normAutofit/>
          </a:bodyPr>
          <a:p>
            <a:pPr>
              <a:lnSpc>
                <a:spcPct val="100000"/>
              </a:lnSpc>
              <a:tabLst>
                <a:tab algn="l" pos="0"/>
              </a:tabLst>
            </a:pPr>
            <a:r>
              <a:rPr b="0" lang="fr" sz="2500" strike="noStrike" u="none">
                <a:solidFill>
                  <a:srgbClr val="f3f3f3"/>
                </a:solidFill>
                <a:effectLst/>
                <a:uFillTx/>
                <a:latin typeface="Montserrat"/>
                <a:ea typeface="Montserrat"/>
              </a:rPr>
              <a:t>Actions pour la suite</a:t>
            </a:r>
            <a:endParaRPr b="0" lang="fr-FR" sz="2500" strike="noStrike" u="none">
              <a:solidFill>
                <a:srgbClr val="000000"/>
              </a:solidFill>
              <a:effectLst/>
              <a:uFillTx/>
              <a:latin typeface="Arial"/>
            </a:endParaRPr>
          </a:p>
        </p:txBody>
      </p:sp>
      <p:sp>
        <p:nvSpPr>
          <p:cNvPr id="136" name="Google Shape;97;g13f9e8f1567_0_0"/>
          <p:cNvSpPr/>
          <p:nvPr/>
        </p:nvSpPr>
        <p:spPr>
          <a:xfrm>
            <a:off x="1012320" y="993240"/>
            <a:ext cx="452160" cy="49680"/>
          </a:xfrm>
          <a:prstGeom prst="rect">
            <a:avLst/>
          </a:prstGeom>
          <a:solidFill>
            <a:srgbClr val="f3f3f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fr-FR" sz="1400" strike="noStrike" u="none">
              <a:solidFill>
                <a:srgbClr val="000000"/>
              </a:solidFill>
              <a:effectLst/>
              <a:uFillTx/>
              <a:latin typeface="Arial"/>
              <a:ea typeface="Arial"/>
            </a:endParaRPr>
          </a:p>
        </p:txBody>
      </p:sp>
      <p:sp>
        <p:nvSpPr>
          <p:cNvPr id="137" name=""/>
          <p:cNvSpPr txBox="1"/>
          <p:nvPr/>
        </p:nvSpPr>
        <p:spPr>
          <a:xfrm>
            <a:off x="1440000" y="1980000"/>
            <a:ext cx="6775200" cy="1370160"/>
          </a:xfrm>
          <a:prstGeom prst="rect">
            <a:avLst/>
          </a:prstGeom>
          <a:noFill/>
          <a:ln w="0">
            <a:noFill/>
          </a:ln>
        </p:spPr>
        <p:txBody>
          <a:bodyPr wrap="none" lIns="90000" rIns="90000" tIns="45000" bIns="45000" anchor="t">
            <a:spAutoFit/>
          </a:bodyPr>
          <a:p>
            <a:pPr marL="216000" indent="-216000">
              <a:buClr>
                <a:srgbClr val="000000"/>
              </a:buClr>
              <a:buSzPct val="45000"/>
              <a:buFont typeface="Wingdings" charset="2"/>
              <a:buChar char=""/>
            </a:pPr>
            <a:r>
              <a:rPr b="0" lang="fr-FR" sz="1800" strike="noStrike" u="none">
                <a:solidFill>
                  <a:srgbClr val="000000"/>
                </a:solidFill>
                <a:effectLst/>
                <a:uFillTx/>
                <a:latin typeface="Arial"/>
              </a:rPr>
              <a:t>Fiabiliser les données</a:t>
            </a:r>
            <a:endParaRPr b="0" lang="fr-FR" sz="1800" strike="noStrike" u="none">
              <a:solidFill>
                <a:srgbClr val="000000"/>
              </a:solidFill>
              <a:effectLst/>
              <a:uFillTx/>
              <a:latin typeface="Arial"/>
            </a:endParaRPr>
          </a:p>
          <a:p>
            <a:pPr marL="216000" indent="-216000">
              <a:buClr>
                <a:srgbClr val="000000"/>
              </a:buClr>
              <a:buSzPct val="45000"/>
              <a:buFont typeface="Wingdings" charset="2"/>
              <a:buChar char=""/>
            </a:pPr>
            <a:r>
              <a:rPr b="0" lang="fr-FR" sz="1800" strike="noStrike" u="none">
                <a:solidFill>
                  <a:srgbClr val="000000"/>
                </a:solidFill>
                <a:effectLst/>
                <a:uFillTx/>
                <a:latin typeface="Arial"/>
              </a:rPr>
              <a:t>Multiplier les stratégies d’analyse et les indicateurs</a:t>
            </a:r>
            <a:endParaRPr b="0" lang="fr-FR" sz="1800" strike="noStrike" u="none">
              <a:solidFill>
                <a:srgbClr val="000000"/>
              </a:solidFill>
              <a:effectLst/>
              <a:uFillTx/>
              <a:latin typeface="Arial"/>
            </a:endParaRPr>
          </a:p>
          <a:p>
            <a:pPr marL="216000" indent="-216000">
              <a:buClr>
                <a:srgbClr val="000000"/>
              </a:buClr>
              <a:buSzPct val="45000"/>
              <a:buFont typeface="Wingdings" charset="2"/>
              <a:buChar char=""/>
            </a:pPr>
            <a:r>
              <a:rPr b="0" lang="fr-FR" sz="1800" strike="noStrike" u="none">
                <a:solidFill>
                  <a:srgbClr val="000000"/>
                </a:solidFill>
                <a:effectLst/>
                <a:uFillTx/>
                <a:latin typeface="Arial"/>
              </a:rPr>
              <a:t>Automatiser l’analyse et le comptre rendu d’analyse</a:t>
            </a:r>
            <a:endParaRPr b="0" lang="fr-FR" sz="1800" strike="noStrike" u="none">
              <a:solidFill>
                <a:srgbClr val="000000"/>
              </a:solidFill>
              <a:effectLst/>
              <a:uFillTx/>
              <a:latin typeface="Arial"/>
            </a:endParaRPr>
          </a:p>
          <a:p>
            <a:pPr marL="216000" indent="-216000">
              <a:buClr>
                <a:srgbClr val="000000"/>
              </a:buClr>
              <a:buSzPct val="45000"/>
              <a:buFont typeface="Wingdings" charset="2"/>
              <a:buChar char=""/>
            </a:pPr>
            <a:r>
              <a:rPr b="0" lang="fr-FR" sz="1800" strike="noStrike" u="none">
                <a:solidFill>
                  <a:srgbClr val="000000"/>
                </a:solidFill>
                <a:effectLst/>
                <a:uFillTx/>
                <a:latin typeface="Arial"/>
              </a:rPr>
              <a:t>Implementer de l’IA prédictive (gestion de stock et des marges)</a:t>
            </a:r>
            <a:endParaRPr b="0" lang="fr-FR" sz="1800" strike="noStrike" u="none">
              <a:solidFill>
                <a:srgbClr val="000000"/>
              </a:solidFill>
              <a:effectLst/>
              <a:uFillTx/>
              <a:latin typeface="Arial"/>
            </a:endParaRPr>
          </a:p>
          <a:p>
            <a:pPr marL="216000" indent="-216000">
              <a:buClr>
                <a:srgbClr val="000000"/>
              </a:buClr>
              <a:buSzPct val="45000"/>
              <a:buFont typeface="Wingdings" charset="2"/>
              <a:buChar char=""/>
            </a:pPr>
            <a:r>
              <a:rPr b="0" lang="fr-FR" sz="1800" strike="noStrike" u="none">
                <a:solidFill>
                  <a:srgbClr val="000000"/>
                </a:solidFill>
                <a:effectLst/>
                <a:uFillTx/>
                <a:latin typeface="Arial"/>
              </a:rPr>
              <a:t>Implementer de l’IA générative (module askai pour CODIR)</a:t>
            </a:r>
            <a:endParaRPr b="0" lang="fr-FR" sz="1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Google Shape;103;g13f9e8f1567_0_7"/>
          <p:cNvSpPr/>
          <p:nvPr/>
        </p:nvSpPr>
        <p:spPr>
          <a:xfrm>
            <a:off x="0" y="0"/>
            <a:ext cx="9143280" cy="1389600"/>
          </a:xfrm>
          <a:prstGeom prst="rect">
            <a:avLst/>
          </a:prstGeom>
          <a:solidFill>
            <a:srgbClr val="004d40"/>
          </a:solidFill>
          <a:ln w="9525">
            <a:solidFill>
              <a:srgbClr val="ffffff"/>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fr-FR" sz="1400" strike="noStrike" u="none">
              <a:solidFill>
                <a:srgbClr val="000000"/>
              </a:solidFill>
              <a:effectLst/>
              <a:uFillTx/>
              <a:latin typeface="Arial"/>
              <a:ea typeface="Arial"/>
            </a:endParaRPr>
          </a:p>
        </p:txBody>
      </p:sp>
      <p:sp>
        <p:nvSpPr>
          <p:cNvPr id="139" name="Google Shape;104;g13f9e8f1567_0_7"/>
          <p:cNvSpPr/>
          <p:nvPr/>
        </p:nvSpPr>
        <p:spPr>
          <a:xfrm>
            <a:off x="895680" y="337320"/>
            <a:ext cx="8519760" cy="572040"/>
          </a:xfrm>
          <a:prstGeom prst="rect">
            <a:avLst/>
          </a:prstGeom>
          <a:noFill/>
          <a:ln w="0">
            <a:noFill/>
          </a:ln>
        </p:spPr>
        <p:style>
          <a:lnRef idx="0"/>
          <a:fillRef idx="0"/>
          <a:effectRef idx="0"/>
          <a:fontRef idx="minor"/>
        </p:style>
        <p:txBody>
          <a:bodyPr lIns="90000" rIns="90000" tIns="91440" bIns="91440" anchor="t">
            <a:normAutofit/>
          </a:bodyPr>
          <a:p>
            <a:pPr>
              <a:lnSpc>
                <a:spcPct val="100000"/>
              </a:lnSpc>
              <a:tabLst>
                <a:tab algn="l" pos="0"/>
              </a:tabLst>
            </a:pPr>
            <a:r>
              <a:rPr b="0" lang="fr" sz="2500" strike="noStrike" u="none">
                <a:solidFill>
                  <a:srgbClr val="f3f3f3"/>
                </a:solidFill>
                <a:effectLst/>
                <a:uFillTx/>
                <a:latin typeface="Montserrat"/>
                <a:ea typeface="Montserrat"/>
              </a:rPr>
              <a:t>Point sur les compétences apprises</a:t>
            </a:r>
            <a:endParaRPr b="0" lang="fr-FR" sz="2500" strike="noStrike" u="none">
              <a:solidFill>
                <a:srgbClr val="000000"/>
              </a:solidFill>
              <a:effectLst/>
              <a:uFillTx/>
              <a:latin typeface="Arial"/>
            </a:endParaRPr>
          </a:p>
        </p:txBody>
      </p:sp>
      <p:sp>
        <p:nvSpPr>
          <p:cNvPr id="140" name="Google Shape;105;g13f9e8f1567_0_7"/>
          <p:cNvSpPr/>
          <p:nvPr/>
        </p:nvSpPr>
        <p:spPr>
          <a:xfrm>
            <a:off x="1012320" y="993240"/>
            <a:ext cx="452160" cy="49680"/>
          </a:xfrm>
          <a:prstGeom prst="rect">
            <a:avLst/>
          </a:prstGeom>
          <a:solidFill>
            <a:srgbClr val="f3f3f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fr-FR" sz="1400" strike="noStrike" u="none">
              <a:solidFill>
                <a:srgbClr val="000000"/>
              </a:solidFill>
              <a:effectLst/>
              <a:uFillTx/>
              <a:latin typeface="Arial"/>
              <a:ea typeface="Arial"/>
            </a:endParaRPr>
          </a:p>
        </p:txBody>
      </p:sp>
      <p:sp>
        <p:nvSpPr>
          <p:cNvPr id="141" name="PlaceHolder 1"/>
          <p:cNvSpPr>
            <a:spLocks noGrp="1"/>
          </p:cNvSpPr>
          <p:nvPr>
            <p:ph/>
          </p:nvPr>
        </p:nvSpPr>
        <p:spPr>
          <a:xfrm>
            <a:off x="557280" y="1528560"/>
            <a:ext cx="8315280" cy="3415680"/>
          </a:xfrm>
          <a:prstGeom prst="rect">
            <a:avLst/>
          </a:prstGeom>
          <a:noFill/>
          <a:ln w="0">
            <a:noFill/>
          </a:ln>
        </p:spPr>
        <p:txBody>
          <a:bodyPr lIns="91440" rIns="91440" tIns="91440" bIns="91440" anchor="t">
            <a:normAutofit/>
          </a:bodyPr>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Qu’est-ce qui s’est bien passé pour vous dans ce travail de nettoyage ?</a:t>
            </a:r>
            <a:endParaRPr b="0" lang="fr-FR" sz="1800" strike="noStrike" u="none">
              <a:solidFill>
                <a:srgbClr val="000000"/>
              </a:solidFill>
              <a:effectLst/>
              <a:uFillTx/>
              <a:latin typeface="Arial"/>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Qu’est-ce que vous avez trouvé le plus difficile ?</a:t>
            </a:r>
            <a:endParaRPr b="0" lang="fr-FR" sz="1800" strike="noStrike" u="none">
              <a:solidFill>
                <a:srgbClr val="000000"/>
              </a:solidFill>
              <a:effectLst/>
              <a:uFillTx/>
              <a:latin typeface="Arial"/>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Sur quelles tâches est-ce que vous pensez avoir besoin de plus d'entraînement ?</a:t>
            </a:r>
            <a:endParaRPr b="0" lang="fr-FR" sz="1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 name="PlaceHolder 1"/>
          <p:cNvSpPr>
            <a:spLocks noGrp="1"/>
          </p:cNvSpPr>
          <p:nvPr>
            <p:ph/>
          </p:nvPr>
        </p:nvSpPr>
        <p:spPr>
          <a:xfrm>
            <a:off x="895680" y="1674360"/>
            <a:ext cx="8519760" cy="3415680"/>
          </a:xfrm>
          <a:prstGeom prst="rect">
            <a:avLst/>
          </a:prstGeom>
          <a:noFill/>
          <a:ln w="0">
            <a:noFill/>
          </a:ln>
        </p:spPr>
        <p:txBody>
          <a:bodyPr lIns="91440" rIns="91440" tIns="91440" bIns="91440" anchor="t">
            <a:normAutofit/>
          </a:bodyPr>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Datasets</a:t>
            </a:r>
            <a:endParaRPr b="0" lang="fr-FR" sz="1800" strike="noStrike" u="none">
              <a:solidFill>
                <a:srgbClr val="000000"/>
              </a:solidFill>
              <a:effectLst/>
              <a:uFillTx/>
              <a:latin typeface="Arial"/>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Caractéristiques</a:t>
            </a:r>
            <a:endParaRPr b="0" lang="fr-FR" sz="1800" strike="noStrike" u="none">
              <a:solidFill>
                <a:srgbClr val="000000"/>
              </a:solidFill>
              <a:effectLst/>
              <a:uFillTx/>
              <a:latin typeface="Arial"/>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Traitement réalisés</a:t>
            </a:r>
            <a:endParaRPr b="0" lang="fr-FR" sz="1800" strike="noStrike" u="none">
              <a:solidFill>
                <a:srgbClr val="000000"/>
              </a:solidFill>
              <a:effectLst/>
              <a:uFillTx/>
              <a:latin typeface="Arial"/>
            </a:endParaRPr>
          </a:p>
          <a:p>
            <a:pPr lvl="1" marL="914400" indent="-317520">
              <a:lnSpc>
                <a:spcPct val="115000"/>
              </a:lnSpc>
              <a:buClr>
                <a:srgbClr val="999999"/>
              </a:buClr>
              <a:buFont typeface="Montserrat"/>
              <a:buChar char="○"/>
            </a:pPr>
            <a:r>
              <a:rPr b="0" i="1" lang="fr" sz="1800" strike="noStrike" u="none">
                <a:solidFill>
                  <a:srgbClr val="999999"/>
                </a:solidFill>
                <a:effectLst/>
                <a:uFillTx/>
                <a:latin typeface="Montserrat"/>
                <a:ea typeface="Montserrat"/>
              </a:rPr>
              <a:t>Nettoyages des données</a:t>
            </a:r>
            <a:endParaRPr b="0" lang="fr-FR" sz="1800" strike="noStrike" u="none">
              <a:solidFill>
                <a:srgbClr val="000000"/>
              </a:solidFill>
              <a:effectLst/>
              <a:uFillTx/>
              <a:latin typeface="Arial"/>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Remarques éventuelles, pièges ou difficultés rencontrées </a:t>
            </a:r>
            <a:endParaRPr b="0" lang="fr-FR" sz="1800" strike="noStrike" u="none">
              <a:solidFill>
                <a:srgbClr val="000000"/>
              </a:solidFill>
              <a:effectLst/>
              <a:uFillTx/>
              <a:latin typeface="Arial"/>
            </a:endParaRPr>
          </a:p>
        </p:txBody>
      </p:sp>
      <p:sp>
        <p:nvSpPr>
          <p:cNvPr id="39" name="Google Shape;64;p4"/>
          <p:cNvSpPr/>
          <p:nvPr/>
        </p:nvSpPr>
        <p:spPr>
          <a:xfrm>
            <a:off x="0" y="0"/>
            <a:ext cx="9143280" cy="1389600"/>
          </a:xfrm>
          <a:prstGeom prst="rect">
            <a:avLst/>
          </a:prstGeom>
          <a:solidFill>
            <a:srgbClr val="004d40"/>
          </a:solidFill>
          <a:ln w="9525">
            <a:solidFill>
              <a:srgbClr val="ffffff"/>
            </a:solidFill>
            <a:round/>
          </a:ln>
          <a:effectLst>
            <a:outerShdw algn="bl" blurRad="57240" dir="5400000" dist="19080" rotWithShape="0">
              <a:srgbClr val="000000">
                <a:alpha val="50000"/>
              </a:srgbClr>
            </a:outerShdw>
          </a:effectLst>
        </p:spPr>
        <p:style>
          <a:lnRef idx="0"/>
          <a:fillRef idx="0"/>
          <a:effectRef idx="0"/>
          <a:fontRef idx="minor"/>
        </p:style>
        <p:txBody>
          <a:bodyPr lIns="90000" rIns="90000" tIns="91440" bIns="91440" anchor="ctr">
            <a:noAutofit/>
          </a:bodyPr>
          <a:p>
            <a:pPr>
              <a:lnSpc>
                <a:spcPct val="100000"/>
              </a:lnSpc>
              <a:tabLst>
                <a:tab algn="l" pos="0"/>
              </a:tabLst>
            </a:pPr>
            <a:endParaRPr b="0" lang="fr-FR" sz="1400" strike="noStrike" u="none">
              <a:solidFill>
                <a:srgbClr val="000000"/>
              </a:solidFill>
              <a:effectLst/>
              <a:highlight>
                <a:srgbClr val="b6d7a8"/>
              </a:highlight>
              <a:uFillTx/>
              <a:latin typeface="Arial"/>
              <a:ea typeface="Arial"/>
            </a:endParaRPr>
          </a:p>
        </p:txBody>
      </p:sp>
      <p:sp>
        <p:nvSpPr>
          <p:cNvPr id="40" name="Google Shape;65;p4"/>
          <p:cNvSpPr/>
          <p:nvPr/>
        </p:nvSpPr>
        <p:spPr>
          <a:xfrm>
            <a:off x="895680" y="337320"/>
            <a:ext cx="8519760" cy="572040"/>
          </a:xfrm>
          <a:prstGeom prst="rect">
            <a:avLst/>
          </a:prstGeom>
          <a:noFill/>
          <a:ln w="0">
            <a:noFill/>
          </a:ln>
        </p:spPr>
        <p:style>
          <a:lnRef idx="0"/>
          <a:fillRef idx="0"/>
          <a:effectRef idx="0"/>
          <a:fontRef idx="minor"/>
        </p:style>
        <p:txBody>
          <a:bodyPr lIns="90000" rIns="90000" tIns="91440" bIns="91440" anchor="t">
            <a:normAutofit/>
          </a:bodyPr>
          <a:p>
            <a:pPr>
              <a:lnSpc>
                <a:spcPct val="100000"/>
              </a:lnSpc>
              <a:tabLst>
                <a:tab algn="l" pos="0"/>
              </a:tabLst>
            </a:pPr>
            <a:r>
              <a:rPr b="0" lang="fr" sz="2500" strike="noStrike" u="none">
                <a:solidFill>
                  <a:srgbClr val="f3f3f3"/>
                </a:solidFill>
                <a:effectLst/>
                <a:uFillTx/>
                <a:latin typeface="Montserrat"/>
                <a:ea typeface="Montserrat"/>
              </a:rPr>
              <a:t>Analyses Exploratoires des Données </a:t>
            </a:r>
            <a:endParaRPr b="0" lang="fr-FR" sz="2500" strike="noStrike" u="none">
              <a:solidFill>
                <a:srgbClr val="000000"/>
              </a:solidFill>
              <a:effectLst/>
              <a:uFillTx/>
              <a:latin typeface="Arial"/>
            </a:endParaRPr>
          </a:p>
        </p:txBody>
      </p:sp>
      <p:sp>
        <p:nvSpPr>
          <p:cNvPr id="41" name="Google Shape;66;p4"/>
          <p:cNvSpPr/>
          <p:nvPr/>
        </p:nvSpPr>
        <p:spPr>
          <a:xfrm>
            <a:off x="1012320" y="993240"/>
            <a:ext cx="452160" cy="49680"/>
          </a:xfrm>
          <a:prstGeom prst="rect">
            <a:avLst/>
          </a:prstGeom>
          <a:solidFill>
            <a:srgbClr val="f3f3f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fr-FR" sz="1400" strike="noStrike" u="none">
              <a:solidFill>
                <a:srgbClr val="000000"/>
              </a:solidFill>
              <a:effectLst/>
              <a:uFillTx/>
              <a:latin typeface="Arial"/>
              <a:ea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 name="Google Shape;64;p 1"/>
          <p:cNvSpPr/>
          <p:nvPr/>
        </p:nvSpPr>
        <p:spPr>
          <a:xfrm>
            <a:off x="0" y="0"/>
            <a:ext cx="9143280" cy="1389600"/>
          </a:xfrm>
          <a:prstGeom prst="rect">
            <a:avLst/>
          </a:prstGeom>
          <a:solidFill>
            <a:srgbClr val="004d40"/>
          </a:solidFill>
          <a:ln w="9525">
            <a:solidFill>
              <a:srgbClr val="ffffff"/>
            </a:solidFill>
            <a:round/>
          </a:ln>
          <a:effectLst>
            <a:outerShdw algn="bl" blurRad="57240" dir="5400000" dist="19080" rotWithShape="0">
              <a:srgbClr val="000000">
                <a:alpha val="50000"/>
              </a:srgbClr>
            </a:outerShdw>
          </a:effectLst>
        </p:spPr>
        <p:style>
          <a:lnRef idx="0"/>
          <a:fillRef idx="0"/>
          <a:effectRef idx="0"/>
          <a:fontRef idx="minor"/>
        </p:style>
        <p:txBody>
          <a:bodyPr lIns="90000" rIns="90000" tIns="91440" bIns="91440" anchor="ctr">
            <a:noAutofit/>
          </a:bodyPr>
          <a:p>
            <a:endParaRPr b="0" lang="fr-FR" sz="1400" strike="noStrike" u="none">
              <a:solidFill>
                <a:srgbClr val="000000"/>
              </a:solidFill>
              <a:effectLst/>
              <a:highlight>
                <a:srgbClr val="b6d7a8"/>
              </a:highlight>
              <a:uFillTx/>
              <a:latin typeface="Arial"/>
              <a:ea typeface="Arial"/>
            </a:endParaRPr>
          </a:p>
        </p:txBody>
      </p:sp>
      <p:sp>
        <p:nvSpPr>
          <p:cNvPr id="43" name="Google Shape;65;p 1"/>
          <p:cNvSpPr/>
          <p:nvPr/>
        </p:nvSpPr>
        <p:spPr>
          <a:xfrm>
            <a:off x="895680" y="337320"/>
            <a:ext cx="8519760" cy="572040"/>
          </a:xfrm>
          <a:prstGeom prst="rect">
            <a:avLst/>
          </a:prstGeom>
          <a:noFill/>
          <a:ln w="0">
            <a:noFill/>
          </a:ln>
        </p:spPr>
        <p:style>
          <a:lnRef idx="0"/>
          <a:fillRef idx="0"/>
          <a:effectRef idx="0"/>
          <a:fontRef idx="minor"/>
        </p:style>
        <p:txBody>
          <a:bodyPr lIns="90000" rIns="90000" tIns="91440" bIns="91440" anchor="t">
            <a:normAutofit/>
          </a:bodyPr>
          <a:p>
            <a:pPr>
              <a:lnSpc>
                <a:spcPct val="100000"/>
              </a:lnSpc>
              <a:tabLst>
                <a:tab algn="l" pos="0"/>
              </a:tabLst>
            </a:pPr>
            <a:r>
              <a:rPr b="0" lang="fr" sz="2500" strike="noStrike" u="none">
                <a:solidFill>
                  <a:srgbClr val="f3f3f3"/>
                </a:solidFill>
                <a:effectLst/>
                <a:uFillTx/>
                <a:latin typeface="Montserrat"/>
                <a:ea typeface="Montserrat"/>
              </a:rPr>
              <a:t>Analyses Exploratoires des Données </a:t>
            </a:r>
            <a:endParaRPr b="0" lang="fr-FR" sz="2500" strike="noStrike" u="none">
              <a:solidFill>
                <a:srgbClr val="000000"/>
              </a:solidFill>
              <a:effectLst/>
              <a:uFillTx/>
              <a:latin typeface="Arial"/>
            </a:endParaRPr>
          </a:p>
        </p:txBody>
      </p:sp>
      <p:sp>
        <p:nvSpPr>
          <p:cNvPr id="44" name="Google Shape;66;p 1"/>
          <p:cNvSpPr/>
          <p:nvPr/>
        </p:nvSpPr>
        <p:spPr>
          <a:xfrm>
            <a:off x="1012320" y="993240"/>
            <a:ext cx="452160" cy="49680"/>
          </a:xfrm>
          <a:prstGeom prst="rect">
            <a:avLst/>
          </a:prstGeom>
          <a:solidFill>
            <a:srgbClr val="f3f3f3"/>
          </a:solidFill>
          <a:ln w="0">
            <a:noFill/>
          </a:ln>
        </p:spPr>
        <p:style>
          <a:lnRef idx="0"/>
          <a:fillRef idx="0"/>
          <a:effectRef idx="0"/>
          <a:fontRef idx="minor"/>
        </p:style>
        <p:txBody>
          <a:bodyPr lIns="90000" rIns="90000" tIns="24840" bIns="24840" anchor="ctr">
            <a:noAutofit/>
          </a:bodyPr>
          <a:p>
            <a:endParaRPr b="0" lang="fr-FR" sz="1400" strike="noStrike" u="none">
              <a:solidFill>
                <a:srgbClr val="000000"/>
              </a:solidFill>
              <a:effectLst/>
              <a:uFillTx/>
              <a:latin typeface="Arial"/>
              <a:ea typeface="Arial"/>
            </a:endParaRPr>
          </a:p>
        </p:txBody>
      </p:sp>
      <p:sp>
        <p:nvSpPr>
          <p:cNvPr id="45" name=""/>
          <p:cNvSpPr txBox="1"/>
          <p:nvPr/>
        </p:nvSpPr>
        <p:spPr>
          <a:xfrm>
            <a:off x="1620000" y="848880"/>
            <a:ext cx="4320000" cy="731880"/>
          </a:xfrm>
          <a:prstGeom prst="rect">
            <a:avLst/>
          </a:prstGeom>
          <a:noFill/>
          <a:ln w="0">
            <a:noFill/>
          </a:ln>
        </p:spPr>
        <p:txBody>
          <a:bodyPr lIns="90000" rIns="90000" tIns="45000" bIns="45000" anchor="t">
            <a:spAutoFit/>
          </a:bodyPr>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Datasets &amp; Caractéristiques</a:t>
            </a:r>
            <a:endParaRPr b="0" lang="fr-FR" sz="1800" strike="noStrike" u="none">
              <a:solidFill>
                <a:srgbClr val="000000"/>
              </a:solidFill>
              <a:effectLst/>
              <a:uFillTx/>
              <a:latin typeface="Arial"/>
            </a:endParaRPr>
          </a:p>
        </p:txBody>
      </p:sp>
      <p:sp>
        <p:nvSpPr>
          <p:cNvPr id="46" name="PlaceHolder 2"/>
          <p:cNvSpPr txBox="1"/>
          <p:nvPr/>
        </p:nvSpPr>
        <p:spPr>
          <a:xfrm>
            <a:off x="895680" y="1674360"/>
            <a:ext cx="8519760" cy="3415680"/>
          </a:xfrm>
          <a:prstGeom prst="rect">
            <a:avLst/>
          </a:prstGeom>
          <a:noFill/>
          <a:ln w="0">
            <a:noFill/>
          </a:ln>
        </p:spPr>
        <p:txBody>
          <a:bodyPr tIns="91440" bIns="91440" anchor="t">
            <a:normAutofit/>
          </a:bodyPr>
          <a:p>
            <a:pPr>
              <a:lnSpc>
                <a:spcPct val="115000"/>
              </a:lnSpc>
            </a:pPr>
            <a:r>
              <a:rPr b="0" i="1" lang="fr" sz="2000" strike="noStrike" u="none">
                <a:solidFill>
                  <a:srgbClr val="999999"/>
                </a:solidFill>
                <a:effectLst/>
                <a:uFillTx/>
                <a:latin typeface="Montserrat"/>
                <a:ea typeface="Montserrat"/>
              </a:rPr>
              <a:t>Datasets</a:t>
            </a:r>
            <a:r>
              <a:rPr b="0" i="1" lang="fr" sz="1800" strike="noStrike" u="none">
                <a:solidFill>
                  <a:srgbClr val="999999"/>
                </a:solidFill>
                <a:effectLst/>
                <a:uFillTx/>
                <a:latin typeface="Montserrat"/>
                <a:ea typeface="Montserrat"/>
              </a:rPr>
              <a:t> &amp; Caractéristiques</a:t>
            </a:r>
            <a:endParaRPr b="0" lang="fr-FR" sz="1800" strike="noStrike" u="none">
              <a:solidFill>
                <a:srgbClr val="000000"/>
              </a:solidFill>
              <a:effectLst/>
              <a:uFillTx/>
              <a:latin typeface="Arial"/>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web.xslx</a:t>
            </a:r>
            <a:endParaRPr b="0" lang="fr-FR" sz="1800" strike="noStrike" u="none">
              <a:solidFill>
                <a:srgbClr val="000000"/>
              </a:solidFill>
              <a:effectLst/>
              <a:uFillTx/>
              <a:latin typeface="Arial"/>
              <a:ea typeface="Noto Sans CJK SC"/>
            </a:endParaRPr>
          </a:p>
          <a:p>
            <a:pPr marL="720000">
              <a:lnSpc>
                <a:spcPct val="115000"/>
              </a:lnSpc>
            </a:pPr>
            <a:r>
              <a:rPr b="0" i="1" lang="fr" sz="1400" strike="noStrike" u="none">
                <a:solidFill>
                  <a:srgbClr val="999999"/>
                </a:solidFill>
                <a:effectLst/>
                <a:uFillTx/>
                <a:latin typeface="Montserrat"/>
                <a:ea typeface="Montserrat"/>
              </a:rPr>
              <a:t>Data brut de la boutique en ligne du 01 au 31 octobre (clé : id_web)</a:t>
            </a:r>
            <a:endParaRPr b="0" lang="fr-FR" sz="1400" strike="noStrike" u="none">
              <a:solidFill>
                <a:srgbClr val="000000"/>
              </a:solidFill>
              <a:effectLst/>
              <a:uFillTx/>
              <a:latin typeface="Arial"/>
              <a:ea typeface="Noto Sans CJK SC"/>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erp.xlsx</a:t>
            </a:r>
            <a:endParaRPr b="0" lang="fr-FR" sz="1800" strike="noStrike" u="none">
              <a:solidFill>
                <a:srgbClr val="000000"/>
              </a:solidFill>
              <a:effectLst/>
              <a:uFillTx/>
              <a:latin typeface="Arial"/>
              <a:ea typeface="Noto Sans CJK SC"/>
            </a:endParaRPr>
          </a:p>
          <a:p>
            <a:pPr marL="720000">
              <a:lnSpc>
                <a:spcPct val="115000"/>
              </a:lnSpc>
            </a:pPr>
            <a:r>
              <a:rPr b="0" i="1" lang="fr" sz="1500" strike="noStrike" u="none">
                <a:solidFill>
                  <a:srgbClr val="999999"/>
                </a:solidFill>
                <a:effectLst/>
                <a:uFillTx/>
                <a:latin typeface="Montserrat"/>
                <a:ea typeface="Montserrat"/>
              </a:rPr>
              <a:t>Data de contrôle/inventaire au 31 octobre (clé : product_id)</a:t>
            </a:r>
            <a:endParaRPr b="0" lang="fr-FR" sz="1500" strike="noStrike" u="none">
              <a:solidFill>
                <a:srgbClr val="000000"/>
              </a:solidFill>
              <a:effectLst/>
              <a:uFillTx/>
              <a:latin typeface="Arial"/>
              <a:ea typeface="Noto Sans CJK SC"/>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liaison.xlsx</a:t>
            </a:r>
            <a:endParaRPr b="0" lang="fr-FR" sz="1800" strike="noStrike" u="none">
              <a:solidFill>
                <a:srgbClr val="000000"/>
              </a:solidFill>
              <a:effectLst/>
              <a:uFillTx/>
              <a:latin typeface="Arial"/>
              <a:ea typeface="Noto Sans CJK SC"/>
            </a:endParaRPr>
          </a:p>
          <a:p>
            <a:pPr marL="720000">
              <a:lnSpc>
                <a:spcPct val="115000"/>
              </a:lnSpc>
            </a:pPr>
            <a:r>
              <a:rPr b="0" i="1" lang="fr" sz="1400" strike="noStrike" u="none">
                <a:solidFill>
                  <a:srgbClr val="999999"/>
                </a:solidFill>
                <a:effectLst/>
                <a:uFillTx/>
                <a:latin typeface="Montserrat"/>
                <a:ea typeface="Montserrat"/>
              </a:rPr>
              <a:t>Fichier de liaison pour faire la relation web et erp. (clé : id_web, product_id)</a:t>
            </a:r>
            <a:endParaRPr b="0" lang="fr-FR" sz="1400" strike="noStrike" u="none">
              <a:solidFill>
                <a:srgbClr val="000000"/>
              </a:solidFill>
              <a:effectLst/>
              <a:uFillTx/>
              <a:latin typeface="Arial"/>
              <a:ea typeface="Noto Sans CJK SC"/>
            </a:endParaRPr>
          </a:p>
          <a:p>
            <a:pPr>
              <a:lnSpc>
                <a:spcPct val="115000"/>
              </a:lnSpc>
            </a:pPr>
            <a:endParaRPr b="0" lang="fr-FR" sz="1800" strike="noStrike" u="none">
              <a:solidFill>
                <a:srgbClr val="000000"/>
              </a:solidFill>
              <a:effectLst/>
              <a:uFillTx/>
              <a:latin typeface="Arial"/>
              <a:ea typeface="Noto Sans CJK SC"/>
            </a:endParaRPr>
          </a:p>
          <a:p>
            <a:pPr>
              <a:lnSpc>
                <a:spcPct val="115000"/>
              </a:lnSpc>
              <a:spcBef>
                <a:spcPts val="1417"/>
              </a:spcBef>
            </a:pPr>
            <a:endParaRPr b="0" lang="fr-FR" sz="1800" strike="noStrike" u="none">
              <a:solidFill>
                <a:srgbClr val="000000"/>
              </a:solidFill>
              <a:effectLst/>
              <a:uFillTx/>
              <a:latin typeface="Arial"/>
              <a:ea typeface="Noto Sans CJK SC"/>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 name="Google Shape;64;p 2"/>
          <p:cNvSpPr/>
          <p:nvPr/>
        </p:nvSpPr>
        <p:spPr>
          <a:xfrm>
            <a:off x="0" y="0"/>
            <a:ext cx="9143280" cy="1389600"/>
          </a:xfrm>
          <a:prstGeom prst="rect">
            <a:avLst/>
          </a:prstGeom>
          <a:solidFill>
            <a:srgbClr val="004d40"/>
          </a:solidFill>
          <a:ln w="9525">
            <a:solidFill>
              <a:srgbClr val="ffffff"/>
            </a:solidFill>
            <a:round/>
          </a:ln>
          <a:effectLst>
            <a:outerShdw algn="bl" blurRad="57240" dir="5400000" dist="19080" rotWithShape="0">
              <a:srgbClr val="000000">
                <a:alpha val="50000"/>
              </a:srgbClr>
            </a:outerShdw>
          </a:effectLst>
        </p:spPr>
        <p:style>
          <a:lnRef idx="0"/>
          <a:fillRef idx="0"/>
          <a:effectRef idx="0"/>
          <a:fontRef idx="minor"/>
        </p:style>
        <p:txBody>
          <a:bodyPr lIns="90000" rIns="90000" tIns="91440" bIns="91440" anchor="ctr">
            <a:noAutofit/>
          </a:bodyPr>
          <a:p>
            <a:endParaRPr b="0" lang="fr-FR" sz="1400" strike="noStrike" u="none">
              <a:solidFill>
                <a:srgbClr val="000000"/>
              </a:solidFill>
              <a:effectLst/>
              <a:highlight>
                <a:srgbClr val="b6d7a8"/>
              </a:highlight>
              <a:uFillTx/>
              <a:latin typeface="Arial"/>
              <a:ea typeface="Arial"/>
            </a:endParaRPr>
          </a:p>
        </p:txBody>
      </p:sp>
      <p:sp>
        <p:nvSpPr>
          <p:cNvPr id="48" name="Google Shape;65;p 2"/>
          <p:cNvSpPr/>
          <p:nvPr/>
        </p:nvSpPr>
        <p:spPr>
          <a:xfrm>
            <a:off x="895680" y="337320"/>
            <a:ext cx="8519760" cy="572040"/>
          </a:xfrm>
          <a:prstGeom prst="rect">
            <a:avLst/>
          </a:prstGeom>
          <a:noFill/>
          <a:ln w="0">
            <a:noFill/>
          </a:ln>
        </p:spPr>
        <p:style>
          <a:lnRef idx="0"/>
          <a:fillRef idx="0"/>
          <a:effectRef idx="0"/>
          <a:fontRef idx="minor"/>
        </p:style>
        <p:txBody>
          <a:bodyPr lIns="90000" rIns="90000" tIns="91440" bIns="91440" anchor="t">
            <a:normAutofit/>
          </a:bodyPr>
          <a:p>
            <a:pPr>
              <a:lnSpc>
                <a:spcPct val="100000"/>
              </a:lnSpc>
              <a:tabLst>
                <a:tab algn="l" pos="0"/>
              </a:tabLst>
            </a:pPr>
            <a:r>
              <a:rPr b="0" lang="fr" sz="2500" strike="noStrike" u="none">
                <a:solidFill>
                  <a:srgbClr val="f3f3f3"/>
                </a:solidFill>
                <a:effectLst/>
                <a:uFillTx/>
                <a:latin typeface="Montserrat"/>
                <a:ea typeface="Montserrat"/>
              </a:rPr>
              <a:t>Analyses Exploratoires des Données </a:t>
            </a:r>
            <a:endParaRPr b="0" lang="fr-FR" sz="2500" strike="noStrike" u="none">
              <a:solidFill>
                <a:srgbClr val="000000"/>
              </a:solidFill>
              <a:effectLst/>
              <a:uFillTx/>
              <a:latin typeface="Arial"/>
            </a:endParaRPr>
          </a:p>
        </p:txBody>
      </p:sp>
      <p:sp>
        <p:nvSpPr>
          <p:cNvPr id="49" name="Google Shape;66;p 2"/>
          <p:cNvSpPr/>
          <p:nvPr/>
        </p:nvSpPr>
        <p:spPr>
          <a:xfrm>
            <a:off x="1012320" y="993240"/>
            <a:ext cx="452160" cy="49680"/>
          </a:xfrm>
          <a:prstGeom prst="rect">
            <a:avLst/>
          </a:prstGeom>
          <a:solidFill>
            <a:srgbClr val="f3f3f3"/>
          </a:solidFill>
          <a:ln w="0">
            <a:noFill/>
          </a:ln>
        </p:spPr>
        <p:style>
          <a:lnRef idx="0"/>
          <a:fillRef idx="0"/>
          <a:effectRef idx="0"/>
          <a:fontRef idx="minor"/>
        </p:style>
        <p:txBody>
          <a:bodyPr lIns="90000" rIns="90000" tIns="24840" bIns="24840" anchor="ctr">
            <a:noAutofit/>
          </a:bodyPr>
          <a:p>
            <a:endParaRPr b="0" lang="fr-FR" sz="1400" strike="noStrike" u="none">
              <a:solidFill>
                <a:srgbClr val="000000"/>
              </a:solidFill>
              <a:effectLst/>
              <a:uFillTx/>
              <a:latin typeface="Arial"/>
              <a:ea typeface="Arial"/>
            </a:endParaRPr>
          </a:p>
        </p:txBody>
      </p:sp>
      <p:sp>
        <p:nvSpPr>
          <p:cNvPr id="50" name=""/>
          <p:cNvSpPr txBox="1"/>
          <p:nvPr/>
        </p:nvSpPr>
        <p:spPr>
          <a:xfrm>
            <a:off x="1620000" y="848880"/>
            <a:ext cx="3600000" cy="411120"/>
          </a:xfrm>
          <a:prstGeom prst="rect">
            <a:avLst/>
          </a:prstGeom>
          <a:noFill/>
          <a:ln w="0">
            <a:noFill/>
          </a:ln>
        </p:spPr>
        <p:txBody>
          <a:bodyPr lIns="90000" rIns="90000" tIns="45000" bIns="45000" anchor="t">
            <a:spAutoFit/>
          </a:bodyPr>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Traitement réalisés</a:t>
            </a:r>
            <a:endParaRPr b="0" lang="fr-FR" sz="1800" strike="noStrike" u="none">
              <a:solidFill>
                <a:srgbClr val="000000"/>
              </a:solidFill>
              <a:effectLst/>
              <a:uFillTx/>
              <a:latin typeface="Arial"/>
            </a:endParaRPr>
          </a:p>
        </p:txBody>
      </p:sp>
      <p:sp>
        <p:nvSpPr>
          <p:cNvPr id="51" name="PlaceHolder 3"/>
          <p:cNvSpPr txBox="1"/>
          <p:nvPr/>
        </p:nvSpPr>
        <p:spPr>
          <a:xfrm>
            <a:off x="895680" y="1674360"/>
            <a:ext cx="8519760" cy="3415680"/>
          </a:xfrm>
          <a:prstGeom prst="rect">
            <a:avLst/>
          </a:prstGeom>
          <a:noFill/>
          <a:ln w="0">
            <a:noFill/>
          </a:ln>
        </p:spPr>
        <p:txBody>
          <a:bodyPr tIns="91440" bIns="91440" anchor="t">
            <a:normAutofit/>
          </a:bodyPr>
          <a:p>
            <a:pPr>
              <a:lnSpc>
                <a:spcPct val="115000"/>
              </a:lnSpc>
            </a:pPr>
            <a:r>
              <a:rPr b="0" i="1" lang="fr" sz="2000" strike="noStrike" u="none">
                <a:solidFill>
                  <a:srgbClr val="999999"/>
                </a:solidFill>
                <a:effectLst/>
                <a:uFillTx/>
                <a:latin typeface="Montserrat"/>
                <a:ea typeface="Montserrat"/>
              </a:rPr>
              <a:t>Traitement réalisés :</a:t>
            </a:r>
            <a:endParaRPr b="0" lang="fr-FR" sz="2000" strike="noStrike" u="none">
              <a:solidFill>
                <a:srgbClr val="000000"/>
              </a:solidFill>
              <a:effectLst/>
              <a:uFillTx/>
              <a:latin typeface="Arial"/>
              <a:ea typeface="Noto Sans CJK SC"/>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web.xslx</a:t>
            </a:r>
            <a:endParaRPr b="0" lang="fr-FR" sz="1800" strike="noStrike" u="none">
              <a:solidFill>
                <a:srgbClr val="000000"/>
              </a:solidFill>
              <a:effectLst/>
              <a:uFillTx/>
              <a:latin typeface="Arial"/>
              <a:ea typeface="Noto Sans CJK SC"/>
            </a:endParaRPr>
          </a:p>
          <a:p>
            <a:pPr marL="720000">
              <a:lnSpc>
                <a:spcPct val="115000"/>
              </a:lnSpc>
            </a:pPr>
            <a:r>
              <a:rPr b="0" i="1" lang="fr" sz="1400" strike="noStrike" u="none">
                <a:solidFill>
                  <a:srgbClr val="999999"/>
                </a:solidFill>
                <a:effectLst/>
                <a:uFillTx/>
                <a:latin typeface="Montserrat"/>
                <a:ea typeface="Montserrat"/>
              </a:rPr>
              <a:t>Correction de la variable SKU (retire les entrée non renseignée du dataset).</a:t>
            </a:r>
            <a:endParaRPr b="0" lang="fr-FR" sz="1400" strike="noStrike" u="none">
              <a:solidFill>
                <a:srgbClr val="000000"/>
              </a:solidFill>
              <a:effectLst/>
              <a:uFillTx/>
              <a:latin typeface="Arial"/>
              <a:ea typeface="Noto Sans CJK SC"/>
            </a:endParaRPr>
          </a:p>
          <a:p>
            <a:pPr marL="720000">
              <a:lnSpc>
                <a:spcPct val="115000"/>
              </a:lnSpc>
            </a:pPr>
            <a:r>
              <a:rPr b="0" i="1" lang="fr" sz="1400" strike="noStrike" u="none">
                <a:solidFill>
                  <a:srgbClr val="999999"/>
                </a:solidFill>
                <a:effectLst/>
                <a:uFillTx/>
                <a:latin typeface="FiraCode Nerd Font Light"/>
                <a:ea typeface="Montserrat"/>
              </a:rPr>
              <a:t>df_web_clean.dropna(subset=['sku'],inplace=True)</a:t>
            </a:r>
            <a:endParaRPr b="0" lang="fr-FR" sz="1400" strike="noStrike" u="none">
              <a:solidFill>
                <a:srgbClr val="000000"/>
              </a:solidFill>
              <a:effectLst/>
              <a:uFillTx/>
              <a:latin typeface="Arial"/>
              <a:ea typeface="Noto Sans CJK SC"/>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erp.xlsx</a:t>
            </a:r>
            <a:endParaRPr b="0" lang="fr-FR" sz="1800" strike="noStrike" u="none">
              <a:solidFill>
                <a:srgbClr val="000000"/>
              </a:solidFill>
              <a:effectLst/>
              <a:uFillTx/>
              <a:latin typeface="Arial"/>
              <a:ea typeface="Noto Sans CJK SC"/>
            </a:endParaRPr>
          </a:p>
          <a:p>
            <a:pPr marL="720000">
              <a:lnSpc>
                <a:spcPct val="115000"/>
              </a:lnSpc>
              <a:buClr>
                <a:srgbClr val="999999"/>
              </a:buClr>
              <a:buFont typeface="Montserrat"/>
              <a:buAutoNum type="arabicParenR"/>
            </a:pPr>
            <a:r>
              <a:rPr b="0" i="1" lang="fr" sz="1500" strike="noStrike" u="none">
                <a:solidFill>
                  <a:srgbClr val="999999"/>
                </a:solidFill>
                <a:effectLst/>
                <a:uFillTx/>
                <a:latin typeface="Montserrat"/>
                <a:ea typeface="Montserrat"/>
              </a:rPr>
              <a:t>Correction des prix négatifs</a:t>
            </a:r>
            <a:endParaRPr b="0" lang="fr-FR" sz="1500" strike="noStrike" u="none">
              <a:solidFill>
                <a:srgbClr val="000000"/>
              </a:solidFill>
              <a:effectLst/>
              <a:uFillTx/>
              <a:latin typeface="Arial"/>
              <a:ea typeface="Noto Sans CJK SC"/>
            </a:endParaRPr>
          </a:p>
          <a:p>
            <a:pPr marL="1080000">
              <a:lnSpc>
                <a:spcPct val="115000"/>
              </a:lnSpc>
            </a:pPr>
            <a:r>
              <a:rPr b="0" i="1" lang="fr" sz="1300" strike="noStrike" u="none">
                <a:solidFill>
                  <a:srgbClr val="999999"/>
                </a:solidFill>
                <a:effectLst/>
                <a:uFillTx/>
                <a:latin typeface="Montserrat"/>
                <a:ea typeface="Montserrat"/>
              </a:rPr>
              <a:t>3 articles avec des prix négatifs dans le dataset.</a:t>
            </a:r>
            <a:endParaRPr b="0" lang="fr-FR" sz="1300" strike="noStrike" u="none">
              <a:solidFill>
                <a:srgbClr val="000000"/>
              </a:solidFill>
              <a:effectLst/>
              <a:uFillTx/>
              <a:latin typeface="Arial"/>
              <a:ea typeface="Noto Sans CJK SC"/>
            </a:endParaRPr>
          </a:p>
          <a:p>
            <a:pPr marL="1080000">
              <a:lnSpc>
                <a:spcPct val="115000"/>
              </a:lnSpc>
            </a:pPr>
            <a:r>
              <a:rPr b="0" lang="fr" sz="1400" strike="noStrike" u="none">
                <a:solidFill>
                  <a:srgbClr val="808080"/>
                </a:solidFill>
                <a:effectLst/>
                <a:uFillTx/>
                <a:latin typeface="FiraCode Nerd Font Light"/>
                <a:ea typeface="Noto Sans CJK SC"/>
              </a:rPr>
              <a:t>df_erp.loc[mask, "price"] = df_erp['purchase_price'] * marge</a:t>
            </a:r>
            <a:endParaRPr b="0" lang="fr-FR" sz="1400" strike="noStrike" u="none">
              <a:solidFill>
                <a:srgbClr val="000000"/>
              </a:solidFill>
              <a:effectLst/>
              <a:uFillTx/>
              <a:latin typeface="Arial"/>
              <a:ea typeface="Noto Sans CJK SC"/>
            </a:endParaRPr>
          </a:p>
          <a:p>
            <a:pPr marL="720000">
              <a:lnSpc>
                <a:spcPct val="115000"/>
              </a:lnSpc>
              <a:buClr>
                <a:srgbClr val="999999"/>
              </a:buClr>
              <a:buFont typeface="Montserrat"/>
              <a:buAutoNum type="arabicParenR"/>
            </a:pPr>
            <a:r>
              <a:rPr b="0" i="1" lang="fr" sz="1500" strike="noStrike" u="none">
                <a:solidFill>
                  <a:srgbClr val="999999"/>
                </a:solidFill>
                <a:effectLst/>
                <a:uFillTx/>
                <a:latin typeface="Montserrat"/>
                <a:ea typeface="Montserrat"/>
              </a:rPr>
              <a:t>Correction status et quantités des stocks</a:t>
            </a:r>
            <a:endParaRPr b="0" lang="fr-FR" sz="1500" strike="noStrike" u="none">
              <a:solidFill>
                <a:srgbClr val="000000"/>
              </a:solidFill>
              <a:effectLst/>
              <a:uFillTx/>
              <a:latin typeface="Arial"/>
              <a:ea typeface="Noto Sans CJK SC"/>
            </a:endParaRPr>
          </a:p>
          <a:p>
            <a:pPr marL="1080000">
              <a:lnSpc>
                <a:spcPct val="115000"/>
              </a:lnSpc>
            </a:pPr>
            <a:r>
              <a:rPr b="0" i="1" lang="fr" sz="1400" strike="noStrike" u="none">
                <a:solidFill>
                  <a:srgbClr val="808080"/>
                </a:solidFill>
                <a:effectLst/>
                <a:uFillTx/>
                <a:latin typeface="FiraCode Nerd Font Light"/>
                <a:ea typeface="Montserrat"/>
              </a:rPr>
              <a:t>df_erp.loc[mask, "stock_status"] = df_erp['stock_status_2']</a:t>
            </a:r>
            <a:endParaRPr b="0" lang="fr-FR" sz="1400" strike="noStrike" u="none">
              <a:solidFill>
                <a:srgbClr val="000000"/>
              </a:solidFill>
              <a:effectLst/>
              <a:uFillTx/>
              <a:latin typeface="Arial"/>
              <a:ea typeface="Noto Sans CJK SC"/>
            </a:endParaRPr>
          </a:p>
          <a:p>
            <a:pPr marL="1080000">
              <a:lnSpc>
                <a:spcPct val="115000"/>
              </a:lnSpc>
            </a:pPr>
            <a:r>
              <a:rPr b="0" i="1" lang="fr" sz="1400" strike="noStrike" u="none">
                <a:solidFill>
                  <a:srgbClr val="808080"/>
                </a:solidFill>
                <a:effectLst/>
                <a:uFillTx/>
                <a:latin typeface="FiraCode Nerd Font Light"/>
                <a:ea typeface="Montserrat"/>
              </a:rPr>
              <a:t>df_erp.loc[mask, "stock_quantity"] = 0 </a:t>
            </a:r>
            <a:endParaRPr b="0" lang="fr-FR" sz="1400" strike="noStrike" u="none">
              <a:solidFill>
                <a:srgbClr val="000000"/>
              </a:solidFill>
              <a:effectLst/>
              <a:uFillTx/>
              <a:latin typeface="Arial"/>
              <a:ea typeface="Noto Sans CJK SC"/>
            </a:endParaRPr>
          </a:p>
          <a:p>
            <a:pPr marL="1080000">
              <a:lnSpc>
                <a:spcPct val="115000"/>
              </a:lnSpc>
            </a:pPr>
            <a:endParaRPr b="0" lang="fr-FR" sz="1300" strike="noStrike" u="none">
              <a:solidFill>
                <a:srgbClr val="000000"/>
              </a:solidFill>
              <a:effectLst/>
              <a:uFillTx/>
              <a:latin typeface="Arial"/>
              <a:ea typeface="Noto Sans CJK SC"/>
            </a:endParaRPr>
          </a:p>
          <a:p>
            <a:pPr marL="1080000">
              <a:lnSpc>
                <a:spcPct val="115000"/>
              </a:lnSpc>
            </a:pPr>
            <a:endParaRPr b="0" lang="fr-FR" sz="1400" strike="noStrike" u="none">
              <a:solidFill>
                <a:srgbClr val="000000"/>
              </a:solidFill>
              <a:effectLst/>
              <a:uFillTx/>
              <a:latin typeface="Arial"/>
              <a:ea typeface="Noto Sans CJK SC"/>
            </a:endParaRPr>
          </a:p>
          <a:p>
            <a:pPr marL="720000">
              <a:lnSpc>
                <a:spcPct val="115000"/>
              </a:lnSpc>
              <a:buClr>
                <a:srgbClr val="999999"/>
              </a:buClr>
              <a:buFont typeface="Montserrat"/>
              <a:buAutoNum type="arabicParenR"/>
            </a:pPr>
            <a:endParaRPr b="0" lang="fr-FR" sz="1500" strike="noStrike" u="none">
              <a:solidFill>
                <a:srgbClr val="000000"/>
              </a:solidFill>
              <a:effectLst/>
              <a:uFillTx/>
              <a:latin typeface="Arial"/>
              <a:ea typeface="Noto Sans CJK SC"/>
            </a:endParaRPr>
          </a:p>
          <a:p>
            <a:pPr marL="720000">
              <a:lnSpc>
                <a:spcPct val="115000"/>
              </a:lnSpc>
              <a:buClr>
                <a:srgbClr val="999999"/>
              </a:buClr>
              <a:buFont typeface="Montserrat"/>
              <a:buAutoNum type="arabicParenR"/>
            </a:pPr>
            <a:endParaRPr b="0" lang="fr-FR" sz="1500" strike="noStrike" u="none">
              <a:solidFill>
                <a:srgbClr val="000000"/>
              </a:solidFill>
              <a:effectLst/>
              <a:uFillTx/>
              <a:latin typeface="Arial"/>
              <a:ea typeface="Noto Sans CJK SC"/>
            </a:endParaRPr>
          </a:p>
          <a:p>
            <a:pPr marL="457200" indent="-343080">
              <a:lnSpc>
                <a:spcPct val="115000"/>
              </a:lnSpc>
              <a:buClr>
                <a:srgbClr val="999999"/>
              </a:buClr>
              <a:buFont typeface="Montserrat"/>
              <a:buChar char="●"/>
            </a:pPr>
            <a:endParaRPr b="0" lang="fr-FR" sz="1800" strike="noStrike" u="none">
              <a:solidFill>
                <a:srgbClr val="000000"/>
              </a:solidFill>
              <a:effectLst/>
              <a:uFillTx/>
              <a:latin typeface="Arial"/>
              <a:ea typeface="Noto Sans CJK SC"/>
            </a:endParaRPr>
          </a:p>
          <a:p>
            <a:pPr>
              <a:lnSpc>
                <a:spcPct val="115000"/>
              </a:lnSpc>
            </a:pPr>
            <a:endParaRPr b="0" lang="fr-FR" sz="1800" strike="noStrike" u="none">
              <a:solidFill>
                <a:srgbClr val="000000"/>
              </a:solidFill>
              <a:effectLst/>
              <a:uFillTx/>
              <a:latin typeface="Arial"/>
              <a:ea typeface="Noto Sans CJK SC"/>
            </a:endParaRPr>
          </a:p>
          <a:p>
            <a:pPr>
              <a:lnSpc>
                <a:spcPct val="115000"/>
              </a:lnSpc>
              <a:spcBef>
                <a:spcPts val="1417"/>
              </a:spcBef>
            </a:pPr>
            <a:endParaRPr b="0" lang="fr-FR" sz="1800" strike="noStrike" u="none">
              <a:solidFill>
                <a:srgbClr val="000000"/>
              </a:solidFill>
              <a:effectLst/>
              <a:uFillTx/>
              <a:latin typeface="Arial"/>
              <a:ea typeface="Noto Sans CJK SC"/>
            </a:endParaRPr>
          </a:p>
        </p:txBody>
      </p:sp>
      <mc:AlternateContent>
        <mc:Choice xmlns:a14="http://schemas.microsoft.com/office/drawing/2010/main" Requires="a14">
          <p:sp>
            <p:nvSpPr>
              <p:cNvPr id="52" name=""/>
              <p:cNvSpPr txBox="1"/>
              <p:nvPr/>
            </p:nvSpPr>
            <p:spPr>
              <a:xfrm>
                <a:off x="4356000" y="2149560"/>
                <a:ext cx="1269720" cy="634680"/>
              </a:xfrm>
              <a:prstGeom prst="rect">
                <a:avLst/>
              </a:prstGeom>
            </p:spPr>
            <p:txBody>
              <a:bodyPr/>
              <a:p>
                <a14:m>
                  <m:oMath xmlns:m="http://schemas.openxmlformats.org/officeDocument/2006/math"/>
                </a14:m>
              </a:p>
            </p:txBody>
          </p:sp>
        </mc:Choice>
        <mc:Fallback>
          <p:sp>
            <p:nvSpPr>
              <p:cNvPr id="52" name=""/>
              <p:cNvSpPr txBox="1"/>
              <p:nvPr/>
            </p:nvSpPr>
            <p:spPr>
              <a:xfrm>
                <a:off x="4356000" y="2149560"/>
                <a:ext cx="1269720" cy="634680"/>
              </a:xfrm>
              <a:prstGeom prst="rect">
                <a:avLst/>
              </a:prstGeom>
              <a:blipFill>
                <a:blip r:embed="rId1"/>
                <a:stretch>
                  <a:fillRect/>
                </a:stretch>
              </a:blipFill>
            </p:spPr>
          </p:sp>
        </mc:Fallback>
      </mc:AlternateContent>
      <mc:AlternateContent>
        <mc:Choice xmlns:a14="http://schemas.microsoft.com/office/drawing/2010/main" Requires="a14">
          <p:sp>
            <p:nvSpPr>
              <p:cNvPr id="53" name=""/>
              <p:cNvSpPr txBox="1"/>
              <p:nvPr/>
            </p:nvSpPr>
            <p:spPr>
              <a:xfrm>
                <a:off x="4356000" y="2144520"/>
                <a:ext cx="1269720" cy="634680"/>
              </a:xfrm>
              <a:prstGeom prst="rect">
                <a:avLst/>
              </a:prstGeom>
            </p:spPr>
            <p:txBody>
              <a:bodyPr/>
              <a:p>
                <a14:m>
                  <m:oMath xmlns:m="http://schemas.openxmlformats.org/officeDocument/2006/math"/>
                </a14:m>
              </a:p>
            </p:txBody>
          </p:sp>
        </mc:Choice>
        <mc:Fallback>
          <p:sp>
            <p:nvSpPr>
              <p:cNvPr id="53" name=""/>
              <p:cNvSpPr txBox="1"/>
              <p:nvPr/>
            </p:nvSpPr>
            <p:spPr>
              <a:xfrm>
                <a:off x="4356000" y="2144520"/>
                <a:ext cx="1269720" cy="634680"/>
              </a:xfrm>
              <a:prstGeom prst="rect">
                <a:avLst/>
              </a:prstGeom>
              <a:blipFill>
                <a:blip r:embed="rId2"/>
                <a:stretch>
                  <a:fillRect/>
                </a:stretch>
              </a:blipFill>
            </p:spPr>
          </p:sp>
        </mc:Fallback>
      </mc:AlternateContent>
      <mc:AlternateContent>
        <mc:Choice xmlns:a14="http://schemas.microsoft.com/office/drawing/2010/main" Requires="a14">
          <p:sp>
            <p:nvSpPr>
              <p:cNvPr id="54" name=""/>
              <p:cNvSpPr txBox="1"/>
              <p:nvPr/>
            </p:nvSpPr>
            <p:spPr>
              <a:xfrm>
                <a:off x="3936960" y="2486880"/>
                <a:ext cx="1269720" cy="169200"/>
              </a:xfrm>
              <a:prstGeom prst="rect">
                <a:avLst/>
              </a:prstGeom>
            </p:spPr>
            <p:txBody>
              <a:bodyPr/>
              <a:p>
                <a14:m>
                  <m:oMath xmlns:m="http://schemas.openxmlformats.org/officeDocument/2006/math"/>
                </a14:m>
              </a:p>
            </p:txBody>
          </p:sp>
        </mc:Choice>
        <mc:Fallback>
          <p:sp>
            <p:nvSpPr>
              <p:cNvPr id="54" name=""/>
              <p:cNvSpPr txBox="1"/>
              <p:nvPr/>
            </p:nvSpPr>
            <p:spPr>
              <a:xfrm>
                <a:off x="3936960" y="2486880"/>
                <a:ext cx="1269720" cy="169200"/>
              </a:xfrm>
              <a:prstGeom prst="rect">
                <a:avLst/>
              </a:prstGeom>
              <a:blipFill>
                <a:blip r:embed="rId3"/>
                <a:stretch>
                  <a:fillRect/>
                </a:stretch>
              </a:blipFill>
            </p:spPr>
          </p:sp>
        </mc:Fallback>
      </mc:AlternateContent>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 name="Google Shape;64;p 3"/>
          <p:cNvSpPr/>
          <p:nvPr/>
        </p:nvSpPr>
        <p:spPr>
          <a:xfrm>
            <a:off x="0" y="0"/>
            <a:ext cx="9143280" cy="1389600"/>
          </a:xfrm>
          <a:prstGeom prst="rect">
            <a:avLst/>
          </a:prstGeom>
          <a:solidFill>
            <a:srgbClr val="004d40"/>
          </a:solidFill>
          <a:ln w="9525">
            <a:solidFill>
              <a:srgbClr val="ffffff"/>
            </a:solidFill>
            <a:round/>
          </a:ln>
          <a:effectLst>
            <a:outerShdw algn="bl" blurRad="57240" dir="5400000" dist="19080" rotWithShape="0">
              <a:srgbClr val="000000">
                <a:alpha val="50000"/>
              </a:srgbClr>
            </a:outerShdw>
          </a:effectLst>
        </p:spPr>
        <p:style>
          <a:lnRef idx="0"/>
          <a:fillRef idx="0"/>
          <a:effectRef idx="0"/>
          <a:fontRef idx="minor"/>
        </p:style>
        <p:txBody>
          <a:bodyPr lIns="90000" rIns="90000" tIns="91440" bIns="91440" anchor="ctr">
            <a:noAutofit/>
          </a:bodyPr>
          <a:p>
            <a:endParaRPr b="0" lang="fr-FR" sz="1400" strike="noStrike" u="none">
              <a:solidFill>
                <a:srgbClr val="000000"/>
              </a:solidFill>
              <a:effectLst/>
              <a:highlight>
                <a:srgbClr val="b6d7a8"/>
              </a:highlight>
              <a:uFillTx/>
              <a:latin typeface="Arial"/>
              <a:ea typeface="Arial"/>
            </a:endParaRPr>
          </a:p>
        </p:txBody>
      </p:sp>
      <p:sp>
        <p:nvSpPr>
          <p:cNvPr id="56" name="Google Shape;65;p 3"/>
          <p:cNvSpPr/>
          <p:nvPr/>
        </p:nvSpPr>
        <p:spPr>
          <a:xfrm>
            <a:off x="895680" y="337320"/>
            <a:ext cx="8519760" cy="572040"/>
          </a:xfrm>
          <a:prstGeom prst="rect">
            <a:avLst/>
          </a:prstGeom>
          <a:noFill/>
          <a:ln w="0">
            <a:noFill/>
          </a:ln>
        </p:spPr>
        <p:style>
          <a:lnRef idx="0"/>
          <a:fillRef idx="0"/>
          <a:effectRef idx="0"/>
          <a:fontRef idx="minor"/>
        </p:style>
        <p:txBody>
          <a:bodyPr lIns="90000" rIns="90000" tIns="91440" bIns="91440" anchor="t">
            <a:normAutofit/>
          </a:bodyPr>
          <a:p>
            <a:pPr>
              <a:lnSpc>
                <a:spcPct val="100000"/>
              </a:lnSpc>
              <a:tabLst>
                <a:tab algn="l" pos="0"/>
              </a:tabLst>
            </a:pPr>
            <a:r>
              <a:rPr b="0" lang="fr" sz="2500" strike="noStrike" u="none">
                <a:solidFill>
                  <a:srgbClr val="f3f3f3"/>
                </a:solidFill>
                <a:effectLst/>
                <a:uFillTx/>
                <a:latin typeface="Montserrat"/>
                <a:ea typeface="Montserrat"/>
              </a:rPr>
              <a:t>Analyses Exploratoires des Données </a:t>
            </a:r>
            <a:endParaRPr b="0" lang="fr-FR" sz="2500" strike="noStrike" u="none">
              <a:solidFill>
                <a:srgbClr val="000000"/>
              </a:solidFill>
              <a:effectLst/>
              <a:uFillTx/>
              <a:latin typeface="Arial"/>
            </a:endParaRPr>
          </a:p>
        </p:txBody>
      </p:sp>
      <p:sp>
        <p:nvSpPr>
          <p:cNvPr id="57" name="Google Shape;66;p 3"/>
          <p:cNvSpPr/>
          <p:nvPr/>
        </p:nvSpPr>
        <p:spPr>
          <a:xfrm>
            <a:off x="1012320" y="993240"/>
            <a:ext cx="452160" cy="49680"/>
          </a:xfrm>
          <a:prstGeom prst="rect">
            <a:avLst/>
          </a:prstGeom>
          <a:solidFill>
            <a:srgbClr val="f3f3f3"/>
          </a:solidFill>
          <a:ln w="0">
            <a:noFill/>
          </a:ln>
        </p:spPr>
        <p:style>
          <a:lnRef idx="0"/>
          <a:fillRef idx="0"/>
          <a:effectRef idx="0"/>
          <a:fontRef idx="minor"/>
        </p:style>
        <p:txBody>
          <a:bodyPr lIns="90000" rIns="90000" tIns="24840" bIns="24840" anchor="ctr">
            <a:noAutofit/>
          </a:bodyPr>
          <a:p>
            <a:endParaRPr b="0" lang="fr-FR" sz="1400" strike="noStrike" u="none">
              <a:solidFill>
                <a:srgbClr val="000000"/>
              </a:solidFill>
              <a:effectLst/>
              <a:uFillTx/>
              <a:latin typeface="Arial"/>
              <a:ea typeface="Arial"/>
            </a:endParaRPr>
          </a:p>
        </p:txBody>
      </p:sp>
      <p:sp>
        <p:nvSpPr>
          <p:cNvPr id="58" name=""/>
          <p:cNvSpPr txBox="1"/>
          <p:nvPr/>
        </p:nvSpPr>
        <p:spPr>
          <a:xfrm>
            <a:off x="1620000" y="848880"/>
            <a:ext cx="3600000" cy="411120"/>
          </a:xfrm>
          <a:prstGeom prst="rect">
            <a:avLst/>
          </a:prstGeom>
          <a:noFill/>
          <a:ln w="0">
            <a:noFill/>
          </a:ln>
        </p:spPr>
        <p:txBody>
          <a:bodyPr lIns="90000" rIns="90000" tIns="45000" bIns="45000" anchor="t">
            <a:spAutoFit/>
          </a:bodyPr>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Remarque</a:t>
            </a:r>
            <a:endParaRPr b="0" lang="fr-FR" sz="1800" strike="noStrike" u="none">
              <a:solidFill>
                <a:srgbClr val="000000"/>
              </a:solidFill>
              <a:effectLst/>
              <a:uFillTx/>
              <a:latin typeface="Arial"/>
            </a:endParaRPr>
          </a:p>
        </p:txBody>
      </p:sp>
      <p:sp>
        <p:nvSpPr>
          <p:cNvPr id="59" name="PlaceHolder 4"/>
          <p:cNvSpPr txBox="1"/>
          <p:nvPr/>
        </p:nvSpPr>
        <p:spPr>
          <a:xfrm>
            <a:off x="895680" y="1674360"/>
            <a:ext cx="8519760" cy="3415680"/>
          </a:xfrm>
          <a:prstGeom prst="rect">
            <a:avLst/>
          </a:prstGeom>
          <a:noFill/>
          <a:ln w="0">
            <a:noFill/>
          </a:ln>
        </p:spPr>
        <p:txBody>
          <a:bodyPr tIns="91440" bIns="91440" anchor="t">
            <a:normAutofit/>
          </a:bodyPr>
          <a:p>
            <a:pPr>
              <a:lnSpc>
                <a:spcPct val="115000"/>
              </a:lnSpc>
            </a:pPr>
            <a:r>
              <a:rPr b="0" i="1" lang="fr" sz="2000" strike="noStrike" u="none">
                <a:solidFill>
                  <a:srgbClr val="999999"/>
                </a:solidFill>
                <a:effectLst/>
                <a:uFillTx/>
                <a:latin typeface="Montserrat"/>
                <a:ea typeface="Montserrat"/>
              </a:rPr>
              <a:t>Remarques</a:t>
            </a:r>
            <a:endParaRPr b="0" lang="fr-FR" sz="2000" strike="noStrike" u="none">
              <a:solidFill>
                <a:srgbClr val="000000"/>
              </a:solidFill>
              <a:effectLst/>
              <a:uFillTx/>
              <a:latin typeface="Arial"/>
              <a:ea typeface="Noto Sans CJK SC"/>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Web.xlsx trop de données non pertinente</a:t>
            </a:r>
            <a:endParaRPr b="0" lang="fr-FR" sz="1800" strike="noStrike" u="none">
              <a:solidFill>
                <a:srgbClr val="000000"/>
              </a:solidFill>
              <a:effectLst/>
              <a:uFillTx/>
              <a:latin typeface="Arial"/>
              <a:ea typeface="Noto Sans CJK SC"/>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La ressource </a:t>
            </a:r>
            <a:r>
              <a:rPr b="0" i="1" lang="fr" sz="1800" strike="noStrike" u="none">
                <a:solidFill>
                  <a:srgbClr val="999999"/>
                </a:solidFill>
                <a:effectLst/>
                <a:uFillTx/>
                <a:latin typeface="Montserrat"/>
                <a:ea typeface="Montserrat"/>
                <a:hlinkClick r:id="rId1"/>
              </a:rPr>
              <a:t>https://bitbucket.org/hrojas/learn-pandas/src/master/</a:t>
            </a:r>
            <a:r>
              <a:rPr b="0" i="1" lang="fr" sz="1800" strike="noStrike" u="none">
                <a:solidFill>
                  <a:srgbClr val="999999"/>
                </a:solidFill>
                <a:effectLst/>
                <a:uFillTx/>
                <a:latin typeface="Montserrat"/>
                <a:ea typeface="Montserrat"/>
              </a:rPr>
              <a:t> n’est pas à jour.</a:t>
            </a:r>
            <a:endParaRPr b="0" lang="fr-FR" sz="1800" strike="noStrike" u="none">
              <a:solidFill>
                <a:srgbClr val="000000"/>
              </a:solidFill>
              <a:effectLst/>
              <a:uFillTx/>
              <a:latin typeface="Arial"/>
              <a:ea typeface="Noto Sans CJK SC"/>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Besoin spécifique trop peu spécifié en amont.</a:t>
            </a:r>
            <a:endParaRPr b="0" lang="fr-FR" sz="1800" strike="noStrike" u="none">
              <a:solidFill>
                <a:srgbClr val="000000"/>
              </a:solidFill>
              <a:effectLst/>
              <a:uFillTx/>
              <a:latin typeface="Arial"/>
              <a:ea typeface="Noto Sans CJK SC"/>
            </a:endParaRPr>
          </a:p>
          <a:p>
            <a:pPr marL="1080000">
              <a:lnSpc>
                <a:spcPct val="115000"/>
              </a:lnSpc>
            </a:pPr>
            <a:endParaRPr b="0" lang="fr-FR" sz="1300" strike="noStrike" u="none">
              <a:solidFill>
                <a:srgbClr val="000000"/>
              </a:solidFill>
              <a:effectLst/>
              <a:uFillTx/>
              <a:latin typeface="Arial"/>
              <a:ea typeface="Noto Sans CJK SC"/>
            </a:endParaRPr>
          </a:p>
          <a:p>
            <a:pPr marL="1080000">
              <a:lnSpc>
                <a:spcPct val="115000"/>
              </a:lnSpc>
            </a:pPr>
            <a:endParaRPr b="0" lang="fr-FR" sz="1400" strike="noStrike" u="none">
              <a:solidFill>
                <a:srgbClr val="000000"/>
              </a:solidFill>
              <a:effectLst/>
              <a:uFillTx/>
              <a:latin typeface="Arial"/>
              <a:ea typeface="Noto Sans CJK SC"/>
            </a:endParaRPr>
          </a:p>
          <a:p>
            <a:pPr marL="720000">
              <a:lnSpc>
                <a:spcPct val="115000"/>
              </a:lnSpc>
              <a:buClr>
                <a:srgbClr val="999999"/>
              </a:buClr>
              <a:buFont typeface="Montserrat"/>
              <a:buAutoNum type="arabicParenR"/>
            </a:pPr>
            <a:endParaRPr b="0" lang="fr-FR" sz="1500" strike="noStrike" u="none">
              <a:solidFill>
                <a:srgbClr val="000000"/>
              </a:solidFill>
              <a:effectLst/>
              <a:uFillTx/>
              <a:latin typeface="Arial"/>
              <a:ea typeface="Noto Sans CJK SC"/>
            </a:endParaRPr>
          </a:p>
          <a:p>
            <a:pPr marL="720000">
              <a:lnSpc>
                <a:spcPct val="115000"/>
              </a:lnSpc>
              <a:buClr>
                <a:srgbClr val="999999"/>
              </a:buClr>
              <a:buFont typeface="Montserrat"/>
              <a:buAutoNum type="arabicParenR"/>
            </a:pPr>
            <a:endParaRPr b="0" lang="fr-FR" sz="1500" strike="noStrike" u="none">
              <a:solidFill>
                <a:srgbClr val="000000"/>
              </a:solidFill>
              <a:effectLst/>
              <a:uFillTx/>
              <a:latin typeface="Arial"/>
              <a:ea typeface="Noto Sans CJK SC"/>
            </a:endParaRPr>
          </a:p>
          <a:p>
            <a:pPr marL="457200" indent="-343080">
              <a:lnSpc>
                <a:spcPct val="115000"/>
              </a:lnSpc>
              <a:buClr>
                <a:srgbClr val="999999"/>
              </a:buClr>
              <a:buFont typeface="Montserrat"/>
              <a:buChar char="●"/>
            </a:pPr>
            <a:endParaRPr b="0" lang="fr-FR" sz="1800" strike="noStrike" u="none">
              <a:solidFill>
                <a:srgbClr val="000000"/>
              </a:solidFill>
              <a:effectLst/>
              <a:uFillTx/>
              <a:latin typeface="Arial"/>
              <a:ea typeface="Noto Sans CJK SC"/>
            </a:endParaRPr>
          </a:p>
          <a:p>
            <a:pPr>
              <a:lnSpc>
                <a:spcPct val="115000"/>
              </a:lnSpc>
            </a:pPr>
            <a:endParaRPr b="0" lang="fr-FR" sz="1800" strike="noStrike" u="none">
              <a:solidFill>
                <a:srgbClr val="000000"/>
              </a:solidFill>
              <a:effectLst/>
              <a:uFillTx/>
              <a:latin typeface="Arial"/>
              <a:ea typeface="Noto Sans CJK SC"/>
            </a:endParaRPr>
          </a:p>
          <a:p>
            <a:pPr>
              <a:lnSpc>
                <a:spcPct val="115000"/>
              </a:lnSpc>
              <a:spcBef>
                <a:spcPts val="1417"/>
              </a:spcBef>
            </a:pPr>
            <a:endParaRPr b="0" lang="fr-FR" sz="1800" strike="noStrike" u="none">
              <a:solidFill>
                <a:srgbClr val="000000"/>
              </a:solidFill>
              <a:effectLst/>
              <a:uFillTx/>
              <a:latin typeface="Arial"/>
              <a:ea typeface="Noto Sans CJK SC"/>
            </a:endParaRPr>
          </a:p>
        </p:txBody>
      </p:sp>
      <mc:AlternateContent>
        <mc:Choice xmlns:a14="http://schemas.microsoft.com/office/drawing/2010/main" Requires="a14">
          <p:sp>
            <p:nvSpPr>
              <p:cNvPr id="60" name=""/>
              <p:cNvSpPr txBox="1"/>
              <p:nvPr/>
            </p:nvSpPr>
            <p:spPr>
              <a:xfrm>
                <a:off x="4356000" y="2149560"/>
                <a:ext cx="1269720" cy="634680"/>
              </a:xfrm>
              <a:prstGeom prst="rect">
                <a:avLst/>
              </a:prstGeom>
            </p:spPr>
            <p:txBody>
              <a:bodyPr/>
              <a:p>
                <a14:m>
                  <m:oMath xmlns:m="http://schemas.openxmlformats.org/officeDocument/2006/math"/>
                </a14:m>
              </a:p>
            </p:txBody>
          </p:sp>
        </mc:Choice>
        <mc:Fallback>
          <p:sp>
            <p:nvSpPr>
              <p:cNvPr id="60" name=""/>
              <p:cNvSpPr txBox="1"/>
              <p:nvPr/>
            </p:nvSpPr>
            <p:spPr>
              <a:xfrm>
                <a:off x="4356000" y="2149560"/>
                <a:ext cx="1269720" cy="634680"/>
              </a:xfrm>
              <a:prstGeom prst="rect">
                <a:avLst/>
              </a:prstGeom>
              <a:blipFill>
                <a:blip r:embed="rId2"/>
                <a:stretch>
                  <a:fillRect/>
                </a:stretch>
              </a:blipFill>
            </p:spPr>
          </p:sp>
        </mc:Fallback>
      </mc:AlternateContent>
      <mc:AlternateContent>
        <mc:Choice xmlns:a14="http://schemas.microsoft.com/office/drawing/2010/main" Requires="a14">
          <p:sp>
            <p:nvSpPr>
              <p:cNvPr id="61" name=""/>
              <p:cNvSpPr txBox="1"/>
              <p:nvPr/>
            </p:nvSpPr>
            <p:spPr>
              <a:xfrm>
                <a:off x="4356000" y="2144520"/>
                <a:ext cx="1269720" cy="634680"/>
              </a:xfrm>
              <a:prstGeom prst="rect">
                <a:avLst/>
              </a:prstGeom>
            </p:spPr>
            <p:txBody>
              <a:bodyPr/>
              <a:p>
                <a14:m>
                  <m:oMath xmlns:m="http://schemas.openxmlformats.org/officeDocument/2006/math"/>
                </a14:m>
              </a:p>
            </p:txBody>
          </p:sp>
        </mc:Choice>
        <mc:Fallback>
          <p:sp>
            <p:nvSpPr>
              <p:cNvPr id="61" name=""/>
              <p:cNvSpPr txBox="1"/>
              <p:nvPr/>
            </p:nvSpPr>
            <p:spPr>
              <a:xfrm>
                <a:off x="4356000" y="2144520"/>
                <a:ext cx="1269720" cy="634680"/>
              </a:xfrm>
              <a:prstGeom prst="rect">
                <a:avLst/>
              </a:prstGeom>
              <a:blipFill>
                <a:blip r:embed="rId3"/>
                <a:stretch>
                  <a:fillRect/>
                </a:stretch>
              </a:blipFill>
            </p:spPr>
          </p:sp>
        </mc:Fallback>
      </mc:AlternateContent>
      <mc:AlternateContent>
        <mc:Choice xmlns:a14="http://schemas.microsoft.com/office/drawing/2010/main" Requires="a14">
          <p:sp>
            <p:nvSpPr>
              <p:cNvPr id="62" name=""/>
              <p:cNvSpPr txBox="1"/>
              <p:nvPr/>
            </p:nvSpPr>
            <p:spPr>
              <a:xfrm>
                <a:off x="3936960" y="2486880"/>
                <a:ext cx="1269720" cy="169200"/>
              </a:xfrm>
              <a:prstGeom prst="rect">
                <a:avLst/>
              </a:prstGeom>
            </p:spPr>
            <p:txBody>
              <a:bodyPr/>
              <a:p>
                <a14:m>
                  <m:oMath xmlns:m="http://schemas.openxmlformats.org/officeDocument/2006/math"/>
                </a14:m>
              </a:p>
            </p:txBody>
          </p:sp>
        </mc:Choice>
        <mc:Fallback>
          <p:sp>
            <p:nvSpPr>
              <p:cNvPr id="62" name=""/>
              <p:cNvSpPr txBox="1"/>
              <p:nvPr/>
            </p:nvSpPr>
            <p:spPr>
              <a:xfrm>
                <a:off x="3936960" y="2486880"/>
                <a:ext cx="1269720" cy="169200"/>
              </a:xfrm>
              <a:prstGeom prst="rect">
                <a:avLst/>
              </a:prstGeom>
              <a:blipFill>
                <a:blip r:embed="rId4"/>
                <a:stretch>
                  <a:fillRect/>
                </a:stretch>
              </a:blipFill>
            </p:spPr>
          </p:sp>
        </mc:Fallback>
      </mc:AlternateContent>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 name="Google Shape;64;p 4"/>
          <p:cNvSpPr/>
          <p:nvPr/>
        </p:nvSpPr>
        <p:spPr>
          <a:xfrm>
            <a:off x="0" y="0"/>
            <a:ext cx="9143280" cy="1389600"/>
          </a:xfrm>
          <a:prstGeom prst="rect">
            <a:avLst/>
          </a:prstGeom>
          <a:solidFill>
            <a:srgbClr val="004d40"/>
          </a:solidFill>
          <a:ln w="9525">
            <a:solidFill>
              <a:srgbClr val="ffffff"/>
            </a:solidFill>
            <a:round/>
          </a:ln>
          <a:effectLst>
            <a:outerShdw algn="bl" blurRad="57240" dir="5400000" dist="19080" rotWithShape="0">
              <a:srgbClr val="000000">
                <a:alpha val="50000"/>
              </a:srgbClr>
            </a:outerShdw>
          </a:effectLst>
        </p:spPr>
        <p:style>
          <a:lnRef idx="0"/>
          <a:fillRef idx="0"/>
          <a:effectRef idx="0"/>
          <a:fontRef idx="minor"/>
        </p:style>
        <p:txBody>
          <a:bodyPr lIns="90000" rIns="90000" tIns="91440" bIns="91440" anchor="ctr">
            <a:noAutofit/>
          </a:bodyPr>
          <a:p>
            <a:endParaRPr b="0" lang="fr-FR" sz="1400" strike="noStrike" u="none">
              <a:solidFill>
                <a:srgbClr val="000000"/>
              </a:solidFill>
              <a:effectLst/>
              <a:highlight>
                <a:srgbClr val="b6d7a8"/>
              </a:highlight>
              <a:uFillTx/>
              <a:latin typeface="Arial"/>
              <a:ea typeface="Arial"/>
            </a:endParaRPr>
          </a:p>
        </p:txBody>
      </p:sp>
      <p:sp>
        <p:nvSpPr>
          <p:cNvPr id="64" name="Google Shape;65;p 4"/>
          <p:cNvSpPr/>
          <p:nvPr/>
        </p:nvSpPr>
        <p:spPr>
          <a:xfrm>
            <a:off x="895680" y="337320"/>
            <a:ext cx="8519760" cy="572040"/>
          </a:xfrm>
          <a:prstGeom prst="rect">
            <a:avLst/>
          </a:prstGeom>
          <a:noFill/>
          <a:ln w="0">
            <a:noFill/>
          </a:ln>
        </p:spPr>
        <p:style>
          <a:lnRef idx="0"/>
          <a:fillRef idx="0"/>
          <a:effectRef idx="0"/>
          <a:fontRef idx="minor"/>
        </p:style>
        <p:txBody>
          <a:bodyPr lIns="90000" rIns="90000" tIns="91440" bIns="91440" anchor="t">
            <a:normAutofit/>
          </a:bodyPr>
          <a:p>
            <a:pPr>
              <a:lnSpc>
                <a:spcPct val="100000"/>
              </a:lnSpc>
              <a:tabLst>
                <a:tab algn="l" pos="0"/>
              </a:tabLst>
            </a:pPr>
            <a:r>
              <a:rPr b="0" lang="fr" sz="2500" strike="noStrike" u="none">
                <a:solidFill>
                  <a:srgbClr val="f3f3f3"/>
                </a:solidFill>
                <a:effectLst/>
                <a:uFillTx/>
                <a:latin typeface="Montserrat"/>
                <a:ea typeface="Montserrat"/>
              </a:rPr>
              <a:t>Analyses Exploratoires des Données </a:t>
            </a:r>
            <a:endParaRPr b="0" lang="fr-FR" sz="2500" strike="noStrike" u="none">
              <a:solidFill>
                <a:srgbClr val="000000"/>
              </a:solidFill>
              <a:effectLst/>
              <a:uFillTx/>
              <a:latin typeface="Arial"/>
            </a:endParaRPr>
          </a:p>
        </p:txBody>
      </p:sp>
      <p:sp>
        <p:nvSpPr>
          <p:cNvPr id="65" name="Google Shape;66;p 4"/>
          <p:cNvSpPr/>
          <p:nvPr/>
        </p:nvSpPr>
        <p:spPr>
          <a:xfrm>
            <a:off x="1012320" y="993240"/>
            <a:ext cx="452160" cy="49680"/>
          </a:xfrm>
          <a:prstGeom prst="rect">
            <a:avLst/>
          </a:prstGeom>
          <a:solidFill>
            <a:srgbClr val="f3f3f3"/>
          </a:solidFill>
          <a:ln w="0">
            <a:noFill/>
          </a:ln>
        </p:spPr>
        <p:style>
          <a:lnRef idx="0"/>
          <a:fillRef idx="0"/>
          <a:effectRef idx="0"/>
          <a:fontRef idx="minor"/>
        </p:style>
        <p:txBody>
          <a:bodyPr lIns="90000" rIns="90000" tIns="24840" bIns="24840" anchor="ctr">
            <a:noAutofit/>
          </a:bodyPr>
          <a:p>
            <a:endParaRPr b="0" lang="fr-FR" sz="1400" strike="noStrike" u="none">
              <a:solidFill>
                <a:srgbClr val="000000"/>
              </a:solidFill>
              <a:effectLst/>
              <a:uFillTx/>
              <a:latin typeface="Arial"/>
              <a:ea typeface="Arial"/>
            </a:endParaRPr>
          </a:p>
        </p:txBody>
      </p:sp>
      <p:sp>
        <p:nvSpPr>
          <p:cNvPr id="66" name=""/>
          <p:cNvSpPr txBox="1"/>
          <p:nvPr/>
        </p:nvSpPr>
        <p:spPr>
          <a:xfrm>
            <a:off x="1620000" y="848880"/>
            <a:ext cx="3600000" cy="411120"/>
          </a:xfrm>
          <a:prstGeom prst="rect">
            <a:avLst/>
          </a:prstGeom>
          <a:noFill/>
          <a:ln w="0">
            <a:noFill/>
          </a:ln>
        </p:spPr>
        <p:txBody>
          <a:bodyPr lIns="90000" rIns="90000" tIns="45000" bIns="45000" anchor="t">
            <a:spAutoFit/>
          </a:bodyPr>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Remarque</a:t>
            </a:r>
            <a:endParaRPr b="0" lang="fr-FR" sz="1800" strike="noStrike" u="none">
              <a:solidFill>
                <a:srgbClr val="000000"/>
              </a:solidFill>
              <a:effectLst/>
              <a:uFillTx/>
              <a:latin typeface="Arial"/>
            </a:endParaRPr>
          </a:p>
        </p:txBody>
      </p:sp>
      <p:sp>
        <p:nvSpPr>
          <p:cNvPr id="67" name="PlaceHolder 5"/>
          <p:cNvSpPr txBox="1"/>
          <p:nvPr/>
        </p:nvSpPr>
        <p:spPr>
          <a:xfrm>
            <a:off x="895680" y="1674360"/>
            <a:ext cx="8519760" cy="3415680"/>
          </a:xfrm>
          <a:prstGeom prst="rect">
            <a:avLst/>
          </a:prstGeom>
          <a:noFill/>
          <a:ln w="0">
            <a:noFill/>
          </a:ln>
        </p:spPr>
        <p:txBody>
          <a:bodyPr tIns="91440" bIns="91440" anchor="t">
            <a:normAutofit/>
          </a:bodyPr>
          <a:p>
            <a:pPr>
              <a:lnSpc>
                <a:spcPct val="115000"/>
              </a:lnSpc>
            </a:pPr>
            <a:r>
              <a:rPr b="0" i="1" lang="fr" sz="2000" strike="noStrike" u="none">
                <a:solidFill>
                  <a:srgbClr val="999999"/>
                </a:solidFill>
                <a:effectLst/>
                <a:uFillTx/>
                <a:latin typeface="Montserrat"/>
                <a:ea typeface="Montserrat"/>
              </a:rPr>
              <a:t>Remarques</a:t>
            </a:r>
            <a:endParaRPr b="0" lang="fr-FR" sz="2000" strike="noStrike" u="none">
              <a:solidFill>
                <a:srgbClr val="000000"/>
              </a:solidFill>
              <a:effectLst/>
              <a:uFillTx/>
              <a:latin typeface="Arial"/>
              <a:ea typeface="Noto Sans CJK SC"/>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Web.xlsx trop de données non pertinente</a:t>
            </a:r>
            <a:endParaRPr b="0" lang="fr-FR" sz="1800" strike="noStrike" u="none">
              <a:solidFill>
                <a:srgbClr val="000000"/>
              </a:solidFill>
              <a:effectLst/>
              <a:uFillTx/>
              <a:latin typeface="Arial"/>
              <a:ea typeface="Noto Sans CJK SC"/>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La ressource </a:t>
            </a:r>
            <a:r>
              <a:rPr b="0" i="1" lang="fr" sz="1800" strike="noStrike" u="none">
                <a:solidFill>
                  <a:srgbClr val="999999"/>
                </a:solidFill>
                <a:effectLst/>
                <a:uFillTx/>
                <a:latin typeface="Montserrat"/>
                <a:ea typeface="Montserrat"/>
                <a:hlinkClick r:id="rId1"/>
              </a:rPr>
              <a:t>https://bitbucket.org/hrojas/learn-pandas/src/master/</a:t>
            </a:r>
            <a:r>
              <a:rPr b="0" i="1" lang="fr" sz="1800" strike="noStrike" u="none">
                <a:solidFill>
                  <a:srgbClr val="999999"/>
                </a:solidFill>
                <a:effectLst/>
                <a:uFillTx/>
                <a:latin typeface="Montserrat"/>
                <a:ea typeface="Montserrat"/>
              </a:rPr>
              <a:t> n’est pas à jour.</a:t>
            </a:r>
            <a:endParaRPr b="0" lang="fr-FR" sz="1800" strike="noStrike" u="none">
              <a:solidFill>
                <a:srgbClr val="000000"/>
              </a:solidFill>
              <a:effectLst/>
              <a:uFillTx/>
              <a:latin typeface="Arial"/>
              <a:ea typeface="Noto Sans CJK SC"/>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Besoin spécifique trop peu spécifié en amont.</a:t>
            </a:r>
            <a:endParaRPr b="0" lang="fr-FR" sz="1800" strike="noStrike" u="none">
              <a:solidFill>
                <a:srgbClr val="000000"/>
              </a:solidFill>
              <a:effectLst/>
              <a:uFillTx/>
              <a:latin typeface="Arial"/>
              <a:ea typeface="Noto Sans CJK SC"/>
            </a:endParaRPr>
          </a:p>
          <a:p>
            <a:pPr marL="1080000">
              <a:lnSpc>
                <a:spcPct val="115000"/>
              </a:lnSpc>
            </a:pPr>
            <a:endParaRPr b="0" lang="fr-FR" sz="1300" strike="noStrike" u="none">
              <a:solidFill>
                <a:srgbClr val="000000"/>
              </a:solidFill>
              <a:effectLst/>
              <a:uFillTx/>
              <a:latin typeface="Arial"/>
              <a:ea typeface="Noto Sans CJK SC"/>
            </a:endParaRPr>
          </a:p>
          <a:p>
            <a:pPr marL="1080000">
              <a:lnSpc>
                <a:spcPct val="115000"/>
              </a:lnSpc>
            </a:pPr>
            <a:endParaRPr b="0" lang="fr-FR" sz="1400" strike="noStrike" u="none">
              <a:solidFill>
                <a:srgbClr val="000000"/>
              </a:solidFill>
              <a:effectLst/>
              <a:uFillTx/>
              <a:latin typeface="Arial"/>
              <a:ea typeface="Noto Sans CJK SC"/>
            </a:endParaRPr>
          </a:p>
          <a:p>
            <a:pPr marL="720000">
              <a:lnSpc>
                <a:spcPct val="115000"/>
              </a:lnSpc>
              <a:buClr>
                <a:srgbClr val="999999"/>
              </a:buClr>
              <a:buFont typeface="Montserrat"/>
              <a:buAutoNum type="arabicParenR"/>
            </a:pPr>
            <a:endParaRPr b="0" lang="fr-FR" sz="1500" strike="noStrike" u="none">
              <a:solidFill>
                <a:srgbClr val="000000"/>
              </a:solidFill>
              <a:effectLst/>
              <a:uFillTx/>
              <a:latin typeface="Arial"/>
              <a:ea typeface="Noto Sans CJK SC"/>
            </a:endParaRPr>
          </a:p>
          <a:p>
            <a:pPr marL="720000">
              <a:lnSpc>
                <a:spcPct val="115000"/>
              </a:lnSpc>
              <a:buClr>
                <a:srgbClr val="999999"/>
              </a:buClr>
              <a:buFont typeface="Montserrat"/>
              <a:buAutoNum type="arabicParenR"/>
            </a:pPr>
            <a:endParaRPr b="0" lang="fr-FR" sz="1500" strike="noStrike" u="none">
              <a:solidFill>
                <a:srgbClr val="000000"/>
              </a:solidFill>
              <a:effectLst/>
              <a:uFillTx/>
              <a:latin typeface="Arial"/>
              <a:ea typeface="Noto Sans CJK SC"/>
            </a:endParaRPr>
          </a:p>
          <a:p>
            <a:pPr marL="457200" indent="-343080">
              <a:lnSpc>
                <a:spcPct val="115000"/>
              </a:lnSpc>
              <a:buClr>
                <a:srgbClr val="999999"/>
              </a:buClr>
              <a:buFont typeface="Montserrat"/>
              <a:buChar char="●"/>
            </a:pPr>
            <a:endParaRPr b="0" lang="fr-FR" sz="1800" strike="noStrike" u="none">
              <a:solidFill>
                <a:srgbClr val="000000"/>
              </a:solidFill>
              <a:effectLst/>
              <a:uFillTx/>
              <a:latin typeface="Arial"/>
              <a:ea typeface="Noto Sans CJK SC"/>
            </a:endParaRPr>
          </a:p>
          <a:p>
            <a:pPr>
              <a:lnSpc>
                <a:spcPct val="115000"/>
              </a:lnSpc>
            </a:pPr>
            <a:endParaRPr b="0" lang="fr-FR" sz="1800" strike="noStrike" u="none">
              <a:solidFill>
                <a:srgbClr val="000000"/>
              </a:solidFill>
              <a:effectLst/>
              <a:uFillTx/>
              <a:latin typeface="Arial"/>
              <a:ea typeface="Noto Sans CJK SC"/>
            </a:endParaRPr>
          </a:p>
          <a:p>
            <a:pPr>
              <a:lnSpc>
                <a:spcPct val="115000"/>
              </a:lnSpc>
              <a:spcBef>
                <a:spcPts val="1417"/>
              </a:spcBef>
            </a:pPr>
            <a:endParaRPr b="0" lang="fr-FR" sz="1800" strike="noStrike" u="none">
              <a:solidFill>
                <a:srgbClr val="000000"/>
              </a:solidFill>
              <a:effectLst/>
              <a:uFillTx/>
              <a:latin typeface="Arial"/>
              <a:ea typeface="Noto Sans CJK SC"/>
            </a:endParaRPr>
          </a:p>
        </p:txBody>
      </p:sp>
      <mc:AlternateContent>
        <mc:Choice xmlns:a14="http://schemas.microsoft.com/office/drawing/2010/main" Requires="a14">
          <p:sp>
            <p:nvSpPr>
              <p:cNvPr id="68" name=""/>
              <p:cNvSpPr txBox="1"/>
              <p:nvPr/>
            </p:nvSpPr>
            <p:spPr>
              <a:xfrm>
                <a:off x="4356000" y="2149560"/>
                <a:ext cx="1269720" cy="634680"/>
              </a:xfrm>
              <a:prstGeom prst="rect">
                <a:avLst/>
              </a:prstGeom>
            </p:spPr>
            <p:txBody>
              <a:bodyPr/>
              <a:p>
                <a14:m>
                  <m:oMath xmlns:m="http://schemas.openxmlformats.org/officeDocument/2006/math"/>
                </a14:m>
              </a:p>
            </p:txBody>
          </p:sp>
        </mc:Choice>
        <mc:Fallback>
          <p:sp>
            <p:nvSpPr>
              <p:cNvPr id="68" name=""/>
              <p:cNvSpPr txBox="1"/>
              <p:nvPr/>
            </p:nvSpPr>
            <p:spPr>
              <a:xfrm>
                <a:off x="4356000" y="2149560"/>
                <a:ext cx="1269720" cy="634680"/>
              </a:xfrm>
              <a:prstGeom prst="rect">
                <a:avLst/>
              </a:prstGeom>
              <a:blipFill>
                <a:blip r:embed="rId2"/>
                <a:stretch>
                  <a:fillRect/>
                </a:stretch>
              </a:blipFill>
            </p:spPr>
          </p:sp>
        </mc:Fallback>
      </mc:AlternateContent>
      <mc:AlternateContent>
        <mc:Choice xmlns:a14="http://schemas.microsoft.com/office/drawing/2010/main" Requires="a14">
          <p:sp>
            <p:nvSpPr>
              <p:cNvPr id="69" name=""/>
              <p:cNvSpPr txBox="1"/>
              <p:nvPr/>
            </p:nvSpPr>
            <p:spPr>
              <a:xfrm>
                <a:off x="4356000" y="2144520"/>
                <a:ext cx="1269720" cy="634680"/>
              </a:xfrm>
              <a:prstGeom prst="rect">
                <a:avLst/>
              </a:prstGeom>
            </p:spPr>
            <p:txBody>
              <a:bodyPr/>
              <a:p>
                <a14:m>
                  <m:oMath xmlns:m="http://schemas.openxmlformats.org/officeDocument/2006/math"/>
                </a14:m>
              </a:p>
            </p:txBody>
          </p:sp>
        </mc:Choice>
        <mc:Fallback>
          <p:sp>
            <p:nvSpPr>
              <p:cNvPr id="69" name=""/>
              <p:cNvSpPr txBox="1"/>
              <p:nvPr/>
            </p:nvSpPr>
            <p:spPr>
              <a:xfrm>
                <a:off x="4356000" y="2144520"/>
                <a:ext cx="1269720" cy="634680"/>
              </a:xfrm>
              <a:prstGeom prst="rect">
                <a:avLst/>
              </a:prstGeom>
              <a:blipFill>
                <a:blip r:embed="rId3"/>
                <a:stretch>
                  <a:fillRect/>
                </a:stretch>
              </a:blipFill>
            </p:spPr>
          </p:sp>
        </mc:Fallback>
      </mc:AlternateContent>
      <mc:AlternateContent>
        <mc:Choice xmlns:a14="http://schemas.microsoft.com/office/drawing/2010/main" Requires="a14">
          <p:sp>
            <p:nvSpPr>
              <p:cNvPr id="70" name=""/>
              <p:cNvSpPr txBox="1"/>
              <p:nvPr/>
            </p:nvSpPr>
            <p:spPr>
              <a:xfrm>
                <a:off x="3936960" y="2486880"/>
                <a:ext cx="1269720" cy="169200"/>
              </a:xfrm>
              <a:prstGeom prst="rect">
                <a:avLst/>
              </a:prstGeom>
            </p:spPr>
            <p:txBody>
              <a:bodyPr/>
              <a:p>
                <a14:m>
                  <m:oMath xmlns:m="http://schemas.openxmlformats.org/officeDocument/2006/math"/>
                </a14:m>
              </a:p>
            </p:txBody>
          </p:sp>
        </mc:Choice>
        <mc:Fallback>
          <p:sp>
            <p:nvSpPr>
              <p:cNvPr id="70" name=""/>
              <p:cNvSpPr txBox="1"/>
              <p:nvPr/>
            </p:nvSpPr>
            <p:spPr>
              <a:xfrm>
                <a:off x="3936960" y="2486880"/>
                <a:ext cx="1269720" cy="169200"/>
              </a:xfrm>
              <a:prstGeom prst="rect">
                <a:avLst/>
              </a:prstGeom>
              <a:blipFill>
                <a:blip r:embed="rId4"/>
                <a:stretch>
                  <a:fillRect/>
                </a:stretch>
              </a:blipFill>
            </p:spPr>
          </p:sp>
        </mc:Fallback>
      </mc:AlternateContent>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1" name="PlaceHolder 1"/>
          <p:cNvSpPr>
            <a:spLocks noGrp="1"/>
          </p:cNvSpPr>
          <p:nvPr>
            <p:ph/>
          </p:nvPr>
        </p:nvSpPr>
        <p:spPr>
          <a:xfrm>
            <a:off x="623520" y="1462680"/>
            <a:ext cx="8519760" cy="3415680"/>
          </a:xfrm>
          <a:prstGeom prst="rect">
            <a:avLst/>
          </a:prstGeom>
          <a:noFill/>
          <a:ln w="0">
            <a:noFill/>
          </a:ln>
        </p:spPr>
        <p:txBody>
          <a:bodyPr lIns="91440" rIns="91440" tIns="91440" bIns="91440" anchor="t">
            <a:normAutofit/>
          </a:bodyPr>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Choix des attributs</a:t>
            </a:r>
            <a:endParaRPr b="0" lang="fr-FR" sz="1800" strike="noStrike" u="none">
              <a:solidFill>
                <a:srgbClr val="000000"/>
              </a:solidFill>
              <a:effectLst/>
              <a:uFillTx/>
              <a:latin typeface="Arial"/>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Clés utilisés → (product_it, id_web)</a:t>
            </a:r>
            <a:endParaRPr b="0" lang="fr-FR" sz="1800" strike="noStrike" u="none">
              <a:solidFill>
                <a:srgbClr val="000000"/>
              </a:solidFill>
              <a:effectLst/>
              <a:uFillTx/>
              <a:latin typeface="Arial"/>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Vigilances particulières au cours du traitements</a:t>
            </a:r>
            <a:endParaRPr b="0" lang="fr-FR" sz="1800" strike="noStrike" u="none">
              <a:solidFill>
                <a:srgbClr val="000000"/>
              </a:solidFill>
              <a:effectLst/>
              <a:uFillTx/>
              <a:latin typeface="Arial"/>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Difficultés ou pièges rencontrés</a:t>
            </a:r>
            <a:endParaRPr b="0" lang="fr-FR" sz="1800" strike="noStrike" u="none">
              <a:solidFill>
                <a:srgbClr val="000000"/>
              </a:solidFill>
              <a:effectLst/>
              <a:uFillTx/>
              <a:latin typeface="Arial"/>
            </a:endParaRPr>
          </a:p>
          <a:p>
            <a:pPr marL="114480" indent="0">
              <a:lnSpc>
                <a:spcPct val="115000"/>
              </a:lnSpc>
              <a:buNone/>
              <a:tabLst>
                <a:tab algn="l" pos="0"/>
              </a:tabLst>
            </a:pPr>
            <a:endParaRPr b="0" lang="fr-FR" sz="1800" strike="noStrike" u="none">
              <a:solidFill>
                <a:srgbClr val="000000"/>
              </a:solidFill>
              <a:effectLst/>
              <a:uFillTx/>
              <a:latin typeface="Arial"/>
            </a:endParaRPr>
          </a:p>
        </p:txBody>
      </p:sp>
      <p:sp>
        <p:nvSpPr>
          <p:cNvPr id="72" name="Google Shape;72;p5"/>
          <p:cNvSpPr/>
          <p:nvPr/>
        </p:nvSpPr>
        <p:spPr>
          <a:xfrm>
            <a:off x="0" y="0"/>
            <a:ext cx="9143280" cy="1389600"/>
          </a:xfrm>
          <a:prstGeom prst="rect">
            <a:avLst/>
          </a:prstGeom>
          <a:solidFill>
            <a:srgbClr val="004d40"/>
          </a:solidFill>
          <a:ln w="9525">
            <a:solidFill>
              <a:srgbClr val="ffffff"/>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fr-FR" sz="1400" strike="noStrike" u="none">
              <a:solidFill>
                <a:srgbClr val="000000"/>
              </a:solidFill>
              <a:effectLst/>
              <a:uFillTx/>
              <a:latin typeface="Arial"/>
              <a:ea typeface="Arial"/>
            </a:endParaRPr>
          </a:p>
        </p:txBody>
      </p:sp>
      <p:sp>
        <p:nvSpPr>
          <p:cNvPr id="73" name="Google Shape;73;p5"/>
          <p:cNvSpPr/>
          <p:nvPr/>
        </p:nvSpPr>
        <p:spPr>
          <a:xfrm>
            <a:off x="895680" y="337320"/>
            <a:ext cx="8519760" cy="572040"/>
          </a:xfrm>
          <a:prstGeom prst="rect">
            <a:avLst/>
          </a:prstGeom>
          <a:noFill/>
          <a:ln w="0">
            <a:noFill/>
          </a:ln>
        </p:spPr>
        <p:style>
          <a:lnRef idx="0"/>
          <a:fillRef idx="0"/>
          <a:effectRef idx="0"/>
          <a:fontRef idx="minor"/>
        </p:style>
        <p:txBody>
          <a:bodyPr lIns="90000" rIns="90000" tIns="91440" bIns="91440" anchor="t">
            <a:normAutofit/>
          </a:bodyPr>
          <a:p>
            <a:pPr>
              <a:lnSpc>
                <a:spcPct val="100000"/>
              </a:lnSpc>
              <a:tabLst>
                <a:tab algn="l" pos="0"/>
              </a:tabLst>
            </a:pPr>
            <a:r>
              <a:rPr b="0" lang="fr" sz="2500" strike="noStrike" u="none">
                <a:solidFill>
                  <a:srgbClr val="f3f3f3"/>
                </a:solidFill>
                <a:effectLst/>
                <a:uFillTx/>
                <a:latin typeface="Montserrat"/>
                <a:ea typeface="Montserrat"/>
              </a:rPr>
              <a:t>Fusion ou consolidations des données</a:t>
            </a:r>
            <a:endParaRPr b="0" lang="fr-FR" sz="2500" strike="noStrike" u="none">
              <a:solidFill>
                <a:srgbClr val="000000"/>
              </a:solidFill>
              <a:effectLst/>
              <a:uFillTx/>
              <a:latin typeface="Arial"/>
            </a:endParaRPr>
          </a:p>
        </p:txBody>
      </p:sp>
      <p:sp>
        <p:nvSpPr>
          <p:cNvPr id="74" name="Google Shape;74;p5"/>
          <p:cNvSpPr/>
          <p:nvPr/>
        </p:nvSpPr>
        <p:spPr>
          <a:xfrm>
            <a:off x="1012320" y="993240"/>
            <a:ext cx="452160" cy="49680"/>
          </a:xfrm>
          <a:prstGeom prst="rect">
            <a:avLst/>
          </a:prstGeom>
          <a:solidFill>
            <a:srgbClr val="f3f3f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fr-FR" sz="1400" strike="noStrike" u="none">
              <a:solidFill>
                <a:srgbClr val="000000"/>
              </a:solidFill>
              <a:effectLst/>
              <a:uFillTx/>
              <a:latin typeface="Arial"/>
              <a:ea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5" name="Google Shape;64;p 4"/>
          <p:cNvSpPr/>
          <p:nvPr/>
        </p:nvSpPr>
        <p:spPr>
          <a:xfrm>
            <a:off x="0" y="0"/>
            <a:ext cx="9143280" cy="1389600"/>
          </a:xfrm>
          <a:prstGeom prst="rect">
            <a:avLst/>
          </a:prstGeom>
          <a:solidFill>
            <a:srgbClr val="004d40"/>
          </a:solidFill>
          <a:ln w="9525">
            <a:solidFill>
              <a:srgbClr val="ffffff"/>
            </a:solidFill>
            <a:round/>
          </a:ln>
          <a:effectLst>
            <a:outerShdw algn="bl" blurRad="57240" dir="5400000" dist="19080" rotWithShape="0">
              <a:srgbClr val="000000">
                <a:alpha val="50000"/>
              </a:srgbClr>
            </a:outerShdw>
          </a:effectLst>
        </p:spPr>
        <p:style>
          <a:lnRef idx="0"/>
          <a:fillRef idx="0"/>
          <a:effectRef idx="0"/>
          <a:fontRef idx="minor"/>
        </p:style>
        <p:txBody>
          <a:bodyPr lIns="90000" rIns="90000" tIns="91440" bIns="91440" anchor="ctr">
            <a:noAutofit/>
          </a:bodyPr>
          <a:p>
            <a:endParaRPr b="0" lang="fr-FR" sz="1400" strike="noStrike" u="none">
              <a:solidFill>
                <a:srgbClr val="000000"/>
              </a:solidFill>
              <a:effectLst/>
              <a:highlight>
                <a:srgbClr val="b6d7a8"/>
              </a:highlight>
              <a:uFillTx/>
              <a:latin typeface="Arial"/>
              <a:ea typeface="Arial"/>
            </a:endParaRPr>
          </a:p>
        </p:txBody>
      </p:sp>
      <p:sp>
        <p:nvSpPr>
          <p:cNvPr id="76" name="Google Shape;65;p 4"/>
          <p:cNvSpPr/>
          <p:nvPr/>
        </p:nvSpPr>
        <p:spPr>
          <a:xfrm>
            <a:off x="895680" y="337320"/>
            <a:ext cx="8519760" cy="572040"/>
          </a:xfrm>
          <a:prstGeom prst="rect">
            <a:avLst/>
          </a:prstGeom>
          <a:noFill/>
          <a:ln w="0">
            <a:noFill/>
          </a:ln>
        </p:spPr>
        <p:style>
          <a:lnRef idx="0"/>
          <a:fillRef idx="0"/>
          <a:effectRef idx="0"/>
          <a:fontRef idx="minor"/>
        </p:style>
        <p:txBody>
          <a:bodyPr lIns="90000" rIns="90000" tIns="91440" bIns="91440" anchor="t">
            <a:normAutofit/>
          </a:bodyPr>
          <a:p>
            <a:pPr>
              <a:lnSpc>
                <a:spcPct val="100000"/>
              </a:lnSpc>
              <a:tabLst>
                <a:tab algn="l" pos="0"/>
              </a:tabLst>
            </a:pPr>
            <a:r>
              <a:rPr b="0" lang="fr" sz="2500" strike="noStrike" u="none">
                <a:solidFill>
                  <a:srgbClr val="f3f3f3"/>
                </a:solidFill>
                <a:effectLst/>
                <a:uFillTx/>
                <a:latin typeface="Montserrat"/>
                <a:ea typeface="Montserrat"/>
              </a:rPr>
              <a:t>Fusion ou consolidations des données</a:t>
            </a:r>
            <a:endParaRPr b="0" lang="fr-FR" sz="2500" strike="noStrike" u="none">
              <a:solidFill>
                <a:srgbClr val="000000"/>
              </a:solidFill>
              <a:effectLst/>
              <a:uFillTx/>
              <a:latin typeface="Arial"/>
            </a:endParaRPr>
          </a:p>
        </p:txBody>
      </p:sp>
      <p:sp>
        <p:nvSpPr>
          <p:cNvPr id="77" name="Google Shape;66;p 4"/>
          <p:cNvSpPr/>
          <p:nvPr/>
        </p:nvSpPr>
        <p:spPr>
          <a:xfrm>
            <a:off x="1012320" y="993240"/>
            <a:ext cx="452160" cy="49680"/>
          </a:xfrm>
          <a:prstGeom prst="rect">
            <a:avLst/>
          </a:prstGeom>
          <a:solidFill>
            <a:srgbClr val="f3f3f3"/>
          </a:solidFill>
          <a:ln w="0">
            <a:noFill/>
          </a:ln>
        </p:spPr>
        <p:style>
          <a:lnRef idx="0"/>
          <a:fillRef idx="0"/>
          <a:effectRef idx="0"/>
          <a:fontRef idx="minor"/>
        </p:style>
        <p:txBody>
          <a:bodyPr lIns="90000" rIns="90000" tIns="24840" bIns="24840" anchor="ctr">
            <a:noAutofit/>
          </a:bodyPr>
          <a:p>
            <a:endParaRPr b="0" lang="fr-FR" sz="1400" strike="noStrike" u="none">
              <a:solidFill>
                <a:srgbClr val="000000"/>
              </a:solidFill>
              <a:effectLst/>
              <a:uFillTx/>
              <a:latin typeface="Arial"/>
              <a:ea typeface="Arial"/>
            </a:endParaRPr>
          </a:p>
        </p:txBody>
      </p:sp>
      <p:sp>
        <p:nvSpPr>
          <p:cNvPr id="78" name=""/>
          <p:cNvSpPr txBox="1"/>
          <p:nvPr/>
        </p:nvSpPr>
        <p:spPr>
          <a:xfrm>
            <a:off x="1620000" y="848880"/>
            <a:ext cx="3600000" cy="411120"/>
          </a:xfrm>
          <a:prstGeom prst="rect">
            <a:avLst/>
          </a:prstGeom>
          <a:noFill/>
          <a:ln w="0">
            <a:noFill/>
          </a:ln>
        </p:spPr>
        <p:txBody>
          <a:bodyPr lIns="90000" rIns="90000" tIns="45000" bIns="45000" anchor="t">
            <a:spAutoFit/>
          </a:bodyPr>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Choix des attributs</a:t>
            </a:r>
            <a:endParaRPr b="0" lang="fr-FR" sz="1800" strike="noStrike" u="none">
              <a:solidFill>
                <a:srgbClr val="000000"/>
              </a:solidFill>
              <a:effectLst/>
              <a:uFillTx/>
              <a:latin typeface="Arial"/>
            </a:endParaRPr>
          </a:p>
        </p:txBody>
      </p:sp>
      <p:sp>
        <p:nvSpPr>
          <p:cNvPr id="79" name="PlaceHolder 5"/>
          <p:cNvSpPr txBox="1"/>
          <p:nvPr/>
        </p:nvSpPr>
        <p:spPr>
          <a:xfrm>
            <a:off x="864000" y="1674360"/>
            <a:ext cx="2196000" cy="3415680"/>
          </a:xfrm>
          <a:prstGeom prst="rect">
            <a:avLst/>
          </a:prstGeom>
          <a:noFill/>
          <a:ln w="0">
            <a:noFill/>
          </a:ln>
        </p:spPr>
        <p:txBody>
          <a:bodyPr tIns="91440" bIns="91440" anchor="t">
            <a:normAutofit fontScale="40000" lnSpcReduction="19999"/>
          </a:bodyPr>
          <a:p>
            <a:pPr>
              <a:lnSpc>
                <a:spcPct val="150000"/>
              </a:lnSpc>
            </a:pPr>
            <a:r>
              <a:rPr b="0" lang="fr" sz="3200" strike="noStrike" u="none">
                <a:solidFill>
                  <a:srgbClr val="808080"/>
                </a:solidFill>
                <a:effectLst/>
                <a:uFillTx/>
                <a:latin typeface="Arial"/>
                <a:ea typeface="Noto Sans CJK SC"/>
              </a:rPr>
              <a:t>product_id</a:t>
            </a:r>
            <a:endParaRPr b="0" lang="fr-FR" sz="3200" strike="noStrike" u="none">
              <a:solidFill>
                <a:srgbClr val="000000"/>
              </a:solidFill>
              <a:effectLst/>
              <a:uFillTx/>
              <a:latin typeface="Arial"/>
              <a:ea typeface="Noto Sans CJK SC"/>
            </a:endParaRPr>
          </a:p>
          <a:p>
            <a:pPr>
              <a:lnSpc>
                <a:spcPct val="150000"/>
              </a:lnSpc>
            </a:pPr>
            <a:r>
              <a:rPr b="0" lang="fr" sz="3200" strike="noStrike" u="none">
                <a:solidFill>
                  <a:srgbClr val="808080"/>
                </a:solidFill>
                <a:effectLst/>
                <a:uFillTx/>
                <a:latin typeface="Arial"/>
                <a:ea typeface="Noto Sans CJK SC"/>
              </a:rPr>
              <a:t>Price</a:t>
            </a:r>
            <a:endParaRPr b="0" lang="fr-FR" sz="3200" strike="noStrike" u="none">
              <a:solidFill>
                <a:srgbClr val="000000"/>
              </a:solidFill>
              <a:effectLst/>
              <a:uFillTx/>
              <a:latin typeface="Arial"/>
              <a:ea typeface="Noto Sans CJK SC"/>
            </a:endParaRPr>
          </a:p>
          <a:p>
            <a:pPr>
              <a:lnSpc>
                <a:spcPct val="150000"/>
              </a:lnSpc>
            </a:pPr>
            <a:r>
              <a:rPr b="0" lang="fr" sz="3200" strike="noStrike" u="none">
                <a:solidFill>
                  <a:srgbClr val="808080"/>
                </a:solidFill>
                <a:effectLst/>
                <a:uFillTx/>
                <a:latin typeface="Arial"/>
                <a:ea typeface="Noto Sans CJK SC"/>
              </a:rPr>
              <a:t>total_sales</a:t>
            </a:r>
            <a:endParaRPr b="0" lang="fr-FR" sz="3200" strike="noStrike" u="none">
              <a:solidFill>
                <a:srgbClr val="000000"/>
              </a:solidFill>
              <a:effectLst/>
              <a:uFillTx/>
              <a:latin typeface="Arial"/>
              <a:ea typeface="Noto Sans CJK SC"/>
            </a:endParaRPr>
          </a:p>
          <a:p>
            <a:pPr>
              <a:lnSpc>
                <a:spcPct val="150000"/>
              </a:lnSpc>
            </a:pPr>
            <a:r>
              <a:rPr b="0" lang="fr" sz="3200" strike="noStrike" u="none">
                <a:solidFill>
                  <a:srgbClr val="808080"/>
                </a:solidFill>
                <a:effectLst/>
                <a:uFillTx/>
                <a:latin typeface="Arial"/>
                <a:ea typeface="Noto Sans CJK SC"/>
              </a:rPr>
              <a:t>ca_par_article</a:t>
            </a:r>
            <a:endParaRPr b="0" lang="fr-FR" sz="3200" strike="noStrike" u="none">
              <a:solidFill>
                <a:srgbClr val="000000"/>
              </a:solidFill>
              <a:effectLst/>
              <a:uFillTx/>
              <a:latin typeface="Arial"/>
              <a:ea typeface="Noto Sans CJK SC"/>
            </a:endParaRPr>
          </a:p>
          <a:p>
            <a:pPr>
              <a:lnSpc>
                <a:spcPct val="150000"/>
              </a:lnSpc>
            </a:pPr>
            <a:r>
              <a:rPr b="0" lang="fr" sz="3200" strike="noStrike" u="none">
                <a:solidFill>
                  <a:srgbClr val="808080"/>
                </a:solidFill>
                <a:effectLst/>
                <a:uFillTx/>
                <a:latin typeface="Arial"/>
                <a:ea typeface="Noto Sans CJK SC"/>
              </a:rPr>
              <a:t>ca_prop</a:t>
            </a:r>
            <a:endParaRPr b="0" lang="fr-FR" sz="3200" strike="noStrike" u="none">
              <a:solidFill>
                <a:srgbClr val="000000"/>
              </a:solidFill>
              <a:effectLst/>
              <a:uFillTx/>
              <a:latin typeface="Arial"/>
              <a:ea typeface="Noto Sans CJK SC"/>
            </a:endParaRPr>
          </a:p>
          <a:p>
            <a:pPr>
              <a:lnSpc>
                <a:spcPct val="150000"/>
              </a:lnSpc>
            </a:pPr>
            <a:r>
              <a:rPr b="0" lang="fr" sz="3200" strike="noStrike" u="none">
                <a:solidFill>
                  <a:srgbClr val="808080"/>
                </a:solidFill>
                <a:effectLst/>
                <a:uFillTx/>
                <a:latin typeface="Arial"/>
                <a:ea typeface="Noto Sans CJK SC"/>
              </a:rPr>
              <a:t>sales_prop</a:t>
            </a:r>
            <a:endParaRPr b="0" lang="fr-FR" sz="3200" strike="noStrike" u="none">
              <a:solidFill>
                <a:srgbClr val="000000"/>
              </a:solidFill>
              <a:effectLst/>
              <a:uFillTx/>
              <a:latin typeface="Arial"/>
              <a:ea typeface="Noto Sans CJK SC"/>
            </a:endParaRPr>
          </a:p>
          <a:p>
            <a:pPr>
              <a:lnSpc>
                <a:spcPct val="150000"/>
              </a:lnSpc>
            </a:pPr>
            <a:r>
              <a:rPr b="0" lang="fr" sz="3200" strike="noStrike" u="none">
                <a:solidFill>
                  <a:srgbClr val="808080"/>
                </a:solidFill>
                <a:effectLst/>
                <a:uFillTx/>
                <a:latin typeface="Arial"/>
                <a:ea typeface="Noto Sans CJK SC"/>
              </a:rPr>
              <a:t>mois_de_stock</a:t>
            </a:r>
            <a:endParaRPr b="0" lang="fr-FR" sz="3200" strike="noStrike" u="none">
              <a:solidFill>
                <a:srgbClr val="000000"/>
              </a:solidFill>
              <a:effectLst/>
              <a:uFillTx/>
              <a:latin typeface="Arial"/>
              <a:ea typeface="Noto Sans CJK SC"/>
            </a:endParaRPr>
          </a:p>
          <a:p>
            <a:pPr>
              <a:lnSpc>
                <a:spcPct val="150000"/>
              </a:lnSpc>
            </a:pPr>
            <a:r>
              <a:rPr b="0" lang="fr" sz="3200" strike="noStrike" u="none">
                <a:solidFill>
                  <a:srgbClr val="808080"/>
                </a:solidFill>
                <a:effectLst/>
                <a:uFillTx/>
                <a:latin typeface="Arial"/>
                <a:ea typeface="Noto Sans CJK SC"/>
              </a:rPr>
              <a:t>valorisation_stock_euros</a:t>
            </a:r>
            <a:endParaRPr b="0" lang="fr-FR" sz="3200" strike="noStrike" u="none">
              <a:solidFill>
                <a:srgbClr val="000000"/>
              </a:solidFill>
              <a:effectLst/>
              <a:uFillTx/>
              <a:latin typeface="Arial"/>
              <a:ea typeface="Noto Sans CJK SC"/>
            </a:endParaRPr>
          </a:p>
          <a:p>
            <a:pPr>
              <a:lnSpc>
                <a:spcPct val="150000"/>
              </a:lnSpc>
            </a:pPr>
            <a:r>
              <a:rPr b="0" lang="fr" sz="3200" strike="noStrike" u="none">
                <a:solidFill>
                  <a:srgbClr val="808080"/>
                </a:solidFill>
                <a:effectLst/>
                <a:uFillTx/>
                <a:latin typeface="Arial"/>
                <a:ea typeface="Noto Sans CJK SC"/>
              </a:rPr>
              <a:t>prix_ht</a:t>
            </a:r>
            <a:endParaRPr b="0" lang="fr-FR" sz="3200" strike="noStrike" u="none">
              <a:solidFill>
                <a:srgbClr val="000000"/>
              </a:solidFill>
              <a:effectLst/>
              <a:uFillTx/>
              <a:latin typeface="Arial"/>
              <a:ea typeface="Noto Sans CJK SC"/>
            </a:endParaRPr>
          </a:p>
          <a:p>
            <a:pPr>
              <a:lnSpc>
                <a:spcPct val="150000"/>
              </a:lnSpc>
            </a:pPr>
            <a:r>
              <a:rPr b="0" lang="fr" sz="3200" strike="noStrike" u="none">
                <a:solidFill>
                  <a:srgbClr val="808080"/>
                </a:solidFill>
                <a:effectLst/>
                <a:uFillTx/>
                <a:latin typeface="Arial"/>
                <a:ea typeface="Noto Sans CJK SC"/>
              </a:rPr>
              <a:t>marge_brut</a:t>
            </a:r>
            <a:endParaRPr b="0" lang="fr-FR" sz="3200" strike="noStrike" u="none">
              <a:solidFill>
                <a:srgbClr val="000000"/>
              </a:solidFill>
              <a:effectLst/>
              <a:uFillTx/>
              <a:latin typeface="Arial"/>
              <a:ea typeface="Noto Sans CJK SC"/>
            </a:endParaRPr>
          </a:p>
          <a:p>
            <a:pPr>
              <a:lnSpc>
                <a:spcPct val="150000"/>
              </a:lnSpc>
            </a:pPr>
            <a:r>
              <a:rPr b="0" lang="fr" sz="3200" strike="noStrike" u="none">
                <a:solidFill>
                  <a:srgbClr val="808080"/>
                </a:solidFill>
                <a:effectLst/>
                <a:uFillTx/>
                <a:latin typeface="Arial"/>
                <a:ea typeface="Noto Sans CJK SC"/>
              </a:rPr>
              <a:t>taux_marge</a:t>
            </a:r>
            <a:endParaRPr b="0" lang="fr-FR" sz="3200" strike="noStrike" u="none">
              <a:solidFill>
                <a:srgbClr val="000000"/>
              </a:solidFill>
              <a:effectLst/>
              <a:uFillTx/>
              <a:latin typeface="Arial"/>
              <a:ea typeface="Noto Sans CJK SC"/>
            </a:endParaRPr>
          </a:p>
          <a:p>
            <a:pPr>
              <a:lnSpc>
                <a:spcPct val="150000"/>
              </a:lnSpc>
            </a:pPr>
            <a:r>
              <a:rPr b="0" lang="fr" sz="3200" strike="noStrike" u="none">
                <a:solidFill>
                  <a:srgbClr val="808080"/>
                </a:solidFill>
                <a:effectLst/>
                <a:uFillTx/>
                <a:latin typeface="Arial"/>
                <a:ea typeface="Noto Sans CJK SC"/>
              </a:rPr>
              <a:t>purchase_price</a:t>
            </a:r>
            <a:endParaRPr b="0" lang="fr-FR" sz="3200" strike="noStrike" u="none">
              <a:solidFill>
                <a:srgbClr val="000000"/>
              </a:solidFill>
              <a:effectLst/>
              <a:uFillTx/>
              <a:latin typeface="Arial"/>
              <a:ea typeface="Noto Sans CJK SC"/>
            </a:endParaRPr>
          </a:p>
          <a:p>
            <a:endParaRPr b="0" lang="fr-FR" sz="3200" strike="noStrike" u="none">
              <a:solidFill>
                <a:srgbClr val="000000"/>
              </a:solidFill>
              <a:effectLst/>
              <a:uFillTx/>
              <a:latin typeface="Arial"/>
            </a:endParaRPr>
          </a:p>
        </p:txBody>
      </p:sp>
      <mc:AlternateContent>
        <mc:Choice xmlns:a14="http://schemas.microsoft.com/office/drawing/2010/main" Requires="a14">
          <p:sp>
            <p:nvSpPr>
              <p:cNvPr id="80" name=""/>
              <p:cNvSpPr txBox="1"/>
              <p:nvPr/>
            </p:nvSpPr>
            <p:spPr>
              <a:xfrm>
                <a:off x="4356000" y="2149560"/>
                <a:ext cx="1269720" cy="634680"/>
              </a:xfrm>
              <a:prstGeom prst="rect">
                <a:avLst/>
              </a:prstGeom>
            </p:spPr>
            <p:txBody>
              <a:bodyPr/>
              <a:p>
                <a14:m>
                  <m:oMath xmlns:m="http://schemas.openxmlformats.org/officeDocument/2006/math"/>
                </a14:m>
              </a:p>
            </p:txBody>
          </p:sp>
        </mc:Choice>
        <mc:Fallback>
          <p:sp>
            <p:nvSpPr>
              <p:cNvPr id="80" name=""/>
              <p:cNvSpPr txBox="1"/>
              <p:nvPr/>
            </p:nvSpPr>
            <p:spPr>
              <a:xfrm>
                <a:off x="4356000" y="2149560"/>
                <a:ext cx="1269720" cy="634680"/>
              </a:xfrm>
              <a:prstGeom prst="rect">
                <a:avLst/>
              </a:prstGeom>
              <a:blipFill>
                <a:blip r:embed="rId1"/>
                <a:stretch>
                  <a:fillRect/>
                </a:stretch>
              </a:blipFill>
            </p:spPr>
          </p:sp>
        </mc:Fallback>
      </mc:AlternateContent>
      <mc:AlternateContent>
        <mc:Choice xmlns:a14="http://schemas.microsoft.com/office/drawing/2010/main" Requires="a14">
          <p:sp>
            <p:nvSpPr>
              <p:cNvPr id="81" name=""/>
              <p:cNvSpPr txBox="1"/>
              <p:nvPr/>
            </p:nvSpPr>
            <p:spPr>
              <a:xfrm>
                <a:off x="4356000" y="2144520"/>
                <a:ext cx="1269720" cy="634680"/>
              </a:xfrm>
              <a:prstGeom prst="rect">
                <a:avLst/>
              </a:prstGeom>
            </p:spPr>
            <p:txBody>
              <a:bodyPr/>
              <a:p>
                <a14:m>
                  <m:oMath xmlns:m="http://schemas.openxmlformats.org/officeDocument/2006/math"/>
                </a14:m>
              </a:p>
            </p:txBody>
          </p:sp>
        </mc:Choice>
        <mc:Fallback>
          <p:sp>
            <p:nvSpPr>
              <p:cNvPr id="81" name=""/>
              <p:cNvSpPr txBox="1"/>
              <p:nvPr/>
            </p:nvSpPr>
            <p:spPr>
              <a:xfrm>
                <a:off x="4356000" y="2144520"/>
                <a:ext cx="1269720" cy="634680"/>
              </a:xfrm>
              <a:prstGeom prst="rect">
                <a:avLst/>
              </a:prstGeom>
              <a:blipFill>
                <a:blip r:embed="rId2"/>
                <a:stretch>
                  <a:fillRect/>
                </a:stretch>
              </a:blipFill>
            </p:spPr>
          </p:sp>
        </mc:Fallback>
      </mc:AlternateContent>
      <mc:AlternateContent>
        <mc:Choice xmlns:a14="http://schemas.microsoft.com/office/drawing/2010/main" Requires="a14">
          <p:sp>
            <p:nvSpPr>
              <p:cNvPr id="82" name=""/>
              <p:cNvSpPr txBox="1"/>
              <p:nvPr/>
            </p:nvSpPr>
            <p:spPr>
              <a:xfrm>
                <a:off x="3936960" y="2486880"/>
                <a:ext cx="1269720" cy="169200"/>
              </a:xfrm>
              <a:prstGeom prst="rect">
                <a:avLst/>
              </a:prstGeom>
            </p:spPr>
            <p:txBody>
              <a:bodyPr/>
              <a:p>
                <a14:m>
                  <m:oMath xmlns:m="http://schemas.openxmlformats.org/officeDocument/2006/math"/>
                </a14:m>
              </a:p>
            </p:txBody>
          </p:sp>
        </mc:Choice>
        <mc:Fallback>
          <p:sp>
            <p:nvSpPr>
              <p:cNvPr id="82" name=""/>
              <p:cNvSpPr txBox="1"/>
              <p:nvPr/>
            </p:nvSpPr>
            <p:spPr>
              <a:xfrm>
                <a:off x="3936960" y="2486880"/>
                <a:ext cx="1269720" cy="169200"/>
              </a:xfrm>
              <a:prstGeom prst="rect">
                <a:avLst/>
              </a:prstGeom>
              <a:blipFill>
                <a:blip r:embed="rId3"/>
                <a:stretch>
                  <a:fillRect/>
                </a:stretch>
              </a:blipFill>
            </p:spPr>
          </p:sp>
        </mc:Fallback>
      </mc:AlternateContent>
      <p:sp>
        <p:nvSpPr>
          <p:cNvPr id="83" name="PlaceHolder 6"/>
          <p:cNvSpPr txBox="1"/>
          <p:nvPr/>
        </p:nvSpPr>
        <p:spPr>
          <a:xfrm>
            <a:off x="4104000" y="1624320"/>
            <a:ext cx="4716000" cy="3415680"/>
          </a:xfrm>
          <a:prstGeom prst="rect">
            <a:avLst/>
          </a:prstGeom>
          <a:noFill/>
          <a:ln w="0">
            <a:noFill/>
          </a:ln>
        </p:spPr>
        <p:txBody>
          <a:bodyPr tIns="91440" bIns="91440" anchor="t">
            <a:normAutofit/>
          </a:bodyPr>
          <a:p>
            <a:pPr>
              <a:lnSpc>
                <a:spcPct val="150000"/>
              </a:lnSpc>
            </a:pPr>
            <a:r>
              <a:rPr b="0" lang="fr" sz="2100" strike="noStrike" u="none">
                <a:solidFill>
                  <a:srgbClr val="808080"/>
                </a:solidFill>
                <a:effectLst/>
                <a:uFillTx/>
                <a:latin typeface="Arial"/>
                <a:ea typeface="Noto Sans CJK SC"/>
              </a:rPr>
              <a:t>Point de vigilance :</a:t>
            </a:r>
            <a:endParaRPr b="0" lang="fr-FR" sz="2100" strike="noStrike" u="none">
              <a:solidFill>
                <a:srgbClr val="000000"/>
              </a:solidFill>
              <a:effectLst/>
              <a:uFillTx/>
              <a:latin typeface="Arial"/>
              <a:ea typeface="Noto Sans CJK SC"/>
            </a:endParaRPr>
          </a:p>
          <a:p>
            <a:pPr marL="216000" indent="-216000">
              <a:lnSpc>
                <a:spcPct val="150000"/>
              </a:lnSpc>
              <a:buClr>
                <a:srgbClr val="666666"/>
              </a:buClr>
              <a:buSzPct val="45000"/>
              <a:buFont typeface="Wingdings" charset="2"/>
              <a:buChar char=""/>
            </a:pPr>
            <a:r>
              <a:rPr b="0" lang="fr" sz="1500" strike="noStrike" u="none">
                <a:solidFill>
                  <a:srgbClr val="808080"/>
                </a:solidFill>
                <a:effectLst/>
                <a:uFillTx/>
                <a:latin typeface="Arial"/>
                <a:ea typeface="Noto Sans CJK SC"/>
              </a:rPr>
              <a:t>Fusion de deux dataset avec un nom de clé différent.</a:t>
            </a:r>
            <a:endParaRPr b="0" lang="fr-FR" sz="1500" strike="noStrike" u="none">
              <a:solidFill>
                <a:srgbClr val="000000"/>
              </a:solidFill>
              <a:effectLst/>
              <a:uFillTx/>
              <a:latin typeface="Arial"/>
              <a:ea typeface="Noto Sans CJK SC"/>
            </a:endParaRPr>
          </a:p>
          <a:p>
            <a:pPr marL="216000" indent="-216000">
              <a:lnSpc>
                <a:spcPct val="150000"/>
              </a:lnSpc>
              <a:buClr>
                <a:srgbClr val="666666"/>
              </a:buClr>
              <a:buSzPct val="45000"/>
              <a:buFont typeface="Wingdings" charset="2"/>
              <a:buChar char=""/>
            </a:pPr>
            <a:r>
              <a:rPr b="0" lang="fr" sz="1500" strike="noStrike" u="none">
                <a:solidFill>
                  <a:srgbClr val="808080"/>
                </a:solidFill>
                <a:effectLst/>
                <a:uFillTx/>
                <a:latin typeface="Arial"/>
                <a:ea typeface="Noto Sans CJK SC"/>
              </a:rPr>
              <a:t>Le type de jointure (outer, inner, left, right)</a:t>
            </a:r>
            <a:endParaRPr b="0" lang="fr-FR" sz="1500" strike="noStrike" u="none">
              <a:solidFill>
                <a:srgbClr val="000000"/>
              </a:solidFill>
              <a:effectLst/>
              <a:uFillTx/>
              <a:latin typeface="Arial"/>
              <a:ea typeface="Noto Sans CJK SC"/>
            </a:endParaRPr>
          </a:p>
          <a:p>
            <a:pPr marL="216000" indent="-216000">
              <a:lnSpc>
                <a:spcPct val="150000"/>
              </a:lnSpc>
              <a:buClr>
                <a:srgbClr val="666666"/>
              </a:buClr>
              <a:buSzPct val="45000"/>
              <a:buFont typeface="Wingdings" charset="2"/>
              <a:buChar char=""/>
            </a:pPr>
            <a:r>
              <a:rPr b="0" lang="fr" sz="1500" strike="noStrike" u="none">
                <a:solidFill>
                  <a:srgbClr val="808080"/>
                </a:solidFill>
                <a:effectLst/>
                <a:uFillTx/>
                <a:latin typeface="Arial"/>
                <a:ea typeface="Noto Sans CJK SC"/>
              </a:rPr>
              <a:t>Les valeurs d’une clé non renseignées</a:t>
            </a:r>
            <a:endParaRPr b="0" lang="fr-FR" sz="1500" strike="noStrike" u="none">
              <a:solidFill>
                <a:srgbClr val="000000"/>
              </a:solidFill>
              <a:effectLst/>
              <a:uFillTx/>
              <a:latin typeface="Arial"/>
              <a:ea typeface="Noto Sans CJK SC"/>
            </a:endParaRPr>
          </a:p>
          <a:p>
            <a:pPr marL="216000" indent="-216000">
              <a:lnSpc>
                <a:spcPct val="150000"/>
              </a:lnSpc>
              <a:buClr>
                <a:srgbClr val="666666"/>
              </a:buClr>
              <a:buSzPct val="45000"/>
              <a:buFont typeface="Wingdings" charset="2"/>
              <a:buChar char=""/>
            </a:pPr>
            <a:r>
              <a:rPr b="0" lang="fr" sz="1500" strike="noStrike" u="none">
                <a:solidFill>
                  <a:srgbClr val="808080"/>
                </a:solidFill>
                <a:effectLst/>
                <a:uFillTx/>
                <a:latin typeface="Arial"/>
                <a:ea typeface="Noto Sans CJK SC"/>
              </a:rPr>
              <a:t>Les doublons</a:t>
            </a:r>
            <a:endParaRPr b="0" lang="fr-FR" sz="1500" strike="noStrike" u="none">
              <a:solidFill>
                <a:srgbClr val="000000"/>
              </a:solidFill>
              <a:effectLst/>
              <a:uFillTx/>
              <a:latin typeface="Arial"/>
              <a:ea typeface="Noto Sans CJK SC"/>
            </a:endParaRPr>
          </a:p>
          <a:p>
            <a:pPr>
              <a:lnSpc>
                <a:spcPct val="150000"/>
              </a:lnSpc>
            </a:pPr>
            <a:endParaRPr b="0" lang="fr-FR" sz="3200" strike="noStrike" u="none">
              <a:solidFill>
                <a:srgbClr val="000000"/>
              </a:solidFill>
              <a:effectLst/>
              <a:uFillTx/>
              <a:latin typeface="Arial"/>
              <a:ea typeface="Noto Sans CJK SC"/>
            </a:endParaRPr>
          </a:p>
          <a:p>
            <a:endParaRPr b="0" lang="fr-FR" sz="32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PlaceHolder 1"/>
          <p:cNvSpPr>
            <a:spLocks noGrp="1"/>
          </p:cNvSpPr>
          <p:nvPr>
            <p:ph/>
          </p:nvPr>
        </p:nvSpPr>
        <p:spPr>
          <a:xfrm>
            <a:off x="557280" y="1528560"/>
            <a:ext cx="6708960" cy="3415680"/>
          </a:xfrm>
          <a:prstGeom prst="rect">
            <a:avLst/>
          </a:prstGeom>
          <a:noFill/>
          <a:ln w="0">
            <a:noFill/>
          </a:ln>
        </p:spPr>
        <p:txBody>
          <a:bodyPr lIns="91440" rIns="91440" tIns="91440" bIns="91440" anchor="t">
            <a:normAutofit/>
          </a:bodyPr>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Méthodes statistiques employés</a:t>
            </a:r>
            <a:endParaRPr b="0" lang="fr-FR" sz="1800" strike="noStrike" u="none">
              <a:solidFill>
                <a:srgbClr val="000000"/>
              </a:solidFill>
              <a:effectLst/>
              <a:uFillTx/>
              <a:latin typeface="Arial"/>
            </a:endParaRPr>
          </a:p>
          <a:p>
            <a:pPr marL="360000" indent="0">
              <a:lnSpc>
                <a:spcPct val="115000"/>
              </a:lnSpc>
              <a:buNone/>
            </a:pPr>
            <a:r>
              <a:rPr b="0" i="1" lang="fr" sz="1800" strike="noStrike" u="none">
                <a:solidFill>
                  <a:srgbClr val="999999"/>
                </a:solidFill>
                <a:effectLst/>
                <a:uFillTx/>
                <a:latin typeface="Montserrat"/>
                <a:ea typeface="Montserrat"/>
              </a:rPr>
              <a:t>Boite à moustache.</a:t>
            </a:r>
            <a:endParaRPr b="0" lang="fr-FR" sz="1800" strike="noStrike" u="none">
              <a:solidFill>
                <a:srgbClr val="000000"/>
              </a:solidFill>
              <a:effectLst/>
              <a:uFillTx/>
              <a:latin typeface="Arial"/>
              <a:ea typeface="Noto Sans CJK SC"/>
            </a:endParaRPr>
          </a:p>
          <a:p>
            <a:pPr marL="360000" indent="0">
              <a:lnSpc>
                <a:spcPct val="115000"/>
              </a:lnSpc>
              <a:buNone/>
            </a:pPr>
            <a:r>
              <a:rPr b="0" i="1" lang="fr" sz="1800" strike="noStrike" u="none">
                <a:solidFill>
                  <a:srgbClr val="999999"/>
                </a:solidFill>
                <a:effectLst/>
                <a:uFillTx/>
                <a:latin typeface="Montserrat"/>
                <a:ea typeface="Montserrat"/>
              </a:rPr>
              <a:t>Z-score.</a:t>
            </a:r>
            <a:endParaRPr b="0" lang="fr-FR" sz="1800" strike="noStrike" u="none">
              <a:solidFill>
                <a:srgbClr val="000000"/>
              </a:solidFill>
              <a:effectLst/>
              <a:uFillTx/>
              <a:latin typeface="Arial"/>
              <a:ea typeface="Noto Sans CJK SC"/>
            </a:endParaRPr>
          </a:p>
          <a:p>
            <a:pPr marL="360000" indent="0">
              <a:lnSpc>
                <a:spcPct val="115000"/>
              </a:lnSpc>
              <a:buNone/>
            </a:pPr>
            <a:r>
              <a:rPr b="0" i="1" lang="fr" sz="1800" strike="noStrike" u="none">
                <a:solidFill>
                  <a:srgbClr val="999999"/>
                </a:solidFill>
                <a:effectLst/>
                <a:uFillTx/>
                <a:latin typeface="Montserrat"/>
                <a:ea typeface="Montserrat"/>
              </a:rPr>
              <a:t>Outliers.</a:t>
            </a:r>
            <a:endParaRPr b="0" lang="fr-FR" sz="1800" strike="noStrike" u="none">
              <a:solidFill>
                <a:srgbClr val="000000"/>
              </a:solidFill>
              <a:effectLst/>
              <a:uFillTx/>
              <a:latin typeface="Arial"/>
              <a:ea typeface="Noto Sans CJK SC"/>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Graphique avec commentaire des résultats</a:t>
            </a:r>
            <a:endParaRPr b="0" lang="fr-FR" sz="1800" strike="noStrike" u="none">
              <a:solidFill>
                <a:srgbClr val="000000"/>
              </a:solidFill>
              <a:effectLst/>
              <a:uFillTx/>
              <a:latin typeface="Arial"/>
            </a:endParaRPr>
          </a:p>
          <a:p>
            <a:pPr marL="457200" indent="-343080">
              <a:lnSpc>
                <a:spcPct val="115000"/>
              </a:lnSpc>
              <a:buClr>
                <a:srgbClr val="999999"/>
              </a:buClr>
              <a:buFont typeface="Montserrat"/>
              <a:buChar char="●"/>
            </a:pPr>
            <a:r>
              <a:rPr b="0" i="1" lang="fr" sz="1800" strike="noStrike" u="none">
                <a:solidFill>
                  <a:srgbClr val="999999"/>
                </a:solidFill>
                <a:effectLst/>
                <a:uFillTx/>
                <a:latin typeface="Montserrat"/>
                <a:ea typeface="Montserrat"/>
              </a:rPr>
              <a:t>Limites éventuelles de l’analyse </a:t>
            </a:r>
            <a:endParaRPr b="0" lang="fr-FR" sz="1800" strike="noStrike" u="none">
              <a:solidFill>
                <a:srgbClr val="000000"/>
              </a:solidFill>
              <a:effectLst/>
              <a:uFillTx/>
              <a:latin typeface="Arial"/>
            </a:endParaRPr>
          </a:p>
        </p:txBody>
      </p:sp>
      <p:sp>
        <p:nvSpPr>
          <p:cNvPr id="85" name="Google Shape;80;p6"/>
          <p:cNvSpPr/>
          <p:nvPr/>
        </p:nvSpPr>
        <p:spPr>
          <a:xfrm>
            <a:off x="0" y="0"/>
            <a:ext cx="9143280" cy="1389600"/>
          </a:xfrm>
          <a:prstGeom prst="rect">
            <a:avLst/>
          </a:prstGeom>
          <a:solidFill>
            <a:srgbClr val="004d40"/>
          </a:solidFill>
          <a:ln w="9525">
            <a:solidFill>
              <a:srgbClr val="ffffff"/>
            </a:solidFill>
            <a:round/>
          </a:ln>
        </p:spPr>
        <p:style>
          <a:lnRef idx="0"/>
          <a:fillRef idx="0"/>
          <a:effectRef idx="0"/>
          <a:fontRef idx="minor"/>
        </p:style>
        <p:txBody>
          <a:bodyPr lIns="90000" rIns="90000" tIns="91440" bIns="91440" anchor="ctr">
            <a:noAutofit/>
          </a:bodyPr>
          <a:p>
            <a:pPr>
              <a:lnSpc>
                <a:spcPct val="100000"/>
              </a:lnSpc>
              <a:tabLst>
                <a:tab algn="l" pos="0"/>
              </a:tabLst>
            </a:pPr>
            <a:endParaRPr b="0" lang="fr-FR" sz="1400" strike="noStrike" u="none">
              <a:solidFill>
                <a:srgbClr val="000000"/>
              </a:solidFill>
              <a:effectLst/>
              <a:uFillTx/>
              <a:latin typeface="Arial"/>
              <a:ea typeface="Arial"/>
            </a:endParaRPr>
          </a:p>
        </p:txBody>
      </p:sp>
      <p:sp>
        <p:nvSpPr>
          <p:cNvPr id="86" name="Google Shape;81;p6"/>
          <p:cNvSpPr/>
          <p:nvPr/>
        </p:nvSpPr>
        <p:spPr>
          <a:xfrm>
            <a:off x="895680" y="337320"/>
            <a:ext cx="8519760" cy="572040"/>
          </a:xfrm>
          <a:prstGeom prst="rect">
            <a:avLst/>
          </a:prstGeom>
          <a:noFill/>
          <a:ln w="0">
            <a:noFill/>
          </a:ln>
        </p:spPr>
        <p:style>
          <a:lnRef idx="0"/>
          <a:fillRef idx="0"/>
          <a:effectRef idx="0"/>
          <a:fontRef idx="minor"/>
        </p:style>
        <p:txBody>
          <a:bodyPr lIns="90000" rIns="90000" tIns="91440" bIns="91440" anchor="t">
            <a:normAutofit/>
          </a:bodyPr>
          <a:p>
            <a:pPr>
              <a:lnSpc>
                <a:spcPct val="100000"/>
              </a:lnSpc>
              <a:tabLst>
                <a:tab algn="l" pos="0"/>
              </a:tabLst>
            </a:pPr>
            <a:r>
              <a:rPr b="0" lang="fr" sz="2500" strike="noStrike" u="none">
                <a:solidFill>
                  <a:srgbClr val="f3f3f3"/>
                </a:solidFill>
                <a:effectLst/>
                <a:uFillTx/>
                <a:latin typeface="Montserrat"/>
                <a:ea typeface="Montserrat"/>
              </a:rPr>
              <a:t>Analyses univariées du prix</a:t>
            </a:r>
            <a:endParaRPr b="0" lang="fr-FR" sz="2500" strike="noStrike" u="none">
              <a:solidFill>
                <a:srgbClr val="000000"/>
              </a:solidFill>
              <a:effectLst/>
              <a:uFillTx/>
              <a:latin typeface="Arial"/>
            </a:endParaRPr>
          </a:p>
        </p:txBody>
      </p:sp>
      <p:sp>
        <p:nvSpPr>
          <p:cNvPr id="87" name="Google Shape;82;p6"/>
          <p:cNvSpPr/>
          <p:nvPr/>
        </p:nvSpPr>
        <p:spPr>
          <a:xfrm>
            <a:off x="1012320" y="993240"/>
            <a:ext cx="452160" cy="49680"/>
          </a:xfrm>
          <a:prstGeom prst="rect">
            <a:avLst/>
          </a:prstGeom>
          <a:solidFill>
            <a:srgbClr val="f3f3f3"/>
          </a:solidFill>
          <a:ln w="0">
            <a:noFill/>
          </a:ln>
        </p:spPr>
        <p:style>
          <a:lnRef idx="0"/>
          <a:fillRef idx="0"/>
          <a:effectRef idx="0"/>
          <a:fontRef idx="minor"/>
        </p:style>
        <p:txBody>
          <a:bodyPr lIns="90000" rIns="90000" tIns="24840" bIns="24840" anchor="ctr">
            <a:noAutofit/>
          </a:bodyPr>
          <a:p>
            <a:pPr>
              <a:lnSpc>
                <a:spcPct val="100000"/>
              </a:lnSpc>
              <a:tabLst>
                <a:tab algn="l" pos="0"/>
              </a:tabLst>
            </a:pPr>
            <a:endParaRPr b="0" lang="fr-FR" sz="1400" strike="noStrike" u="none">
              <a:solidFill>
                <a:srgbClr val="000000"/>
              </a:solidFill>
              <a:effectLst/>
              <a:uFillTx/>
              <a:latin typeface="Arial"/>
              <a:ea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89</TotalTime>
  <Application>LibreOffice/25.8.2.2$Linux_X86_64 LibreOffice_project/580$Build-2</Application>
  <AppVersion>15.0000</AppVersion>
  <Words>144</Words>
  <Paragraphs>30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fr-FR</dc:language>
  <cp:lastModifiedBy/>
  <dcterms:modified xsi:type="dcterms:W3CDTF">2025-11-05T21:06:25Z</dcterms:modified>
  <cp:revision>13</cp:revision>
  <dc:subject/>
  <dc:title>Présentation PowerPoint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7</vt:i4>
  </property>
  <property fmtid="{D5CDD505-2E9C-101B-9397-08002B2CF9AE}" pid="3" name="PresentationFormat">
    <vt:lpwstr>Affichage à l'écran (16:9)</vt:lpwstr>
  </property>
  <property fmtid="{D5CDD505-2E9C-101B-9397-08002B2CF9AE}" pid="4" name="Slides">
    <vt:i4>7</vt:i4>
  </property>
</Properties>
</file>